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6" r:id="rId2"/>
    <p:sldId id="487" r:id="rId3"/>
    <p:sldId id="489" r:id="rId4"/>
    <p:sldId id="260" r:id="rId5"/>
    <p:sldId id="478" r:id="rId6"/>
    <p:sldId id="528" r:id="rId7"/>
    <p:sldId id="259" r:id="rId8"/>
    <p:sldId id="481" r:id="rId9"/>
    <p:sldId id="261" r:id="rId10"/>
    <p:sldId id="262" r:id="rId11"/>
    <p:sldId id="263" r:id="rId12"/>
    <p:sldId id="490" r:id="rId13"/>
    <p:sldId id="491" r:id="rId14"/>
    <p:sldId id="492" r:id="rId15"/>
    <p:sldId id="493" r:id="rId16"/>
    <p:sldId id="524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25" r:id="rId25"/>
    <p:sldId id="515" r:id="rId26"/>
    <p:sldId id="516" r:id="rId27"/>
    <p:sldId id="517" r:id="rId28"/>
    <p:sldId id="532" r:id="rId29"/>
    <p:sldId id="529" r:id="rId30"/>
    <p:sldId id="530" r:id="rId31"/>
    <p:sldId id="531" r:id="rId32"/>
    <p:sldId id="533" r:id="rId33"/>
    <p:sldId id="503" r:id="rId34"/>
    <p:sldId id="504" r:id="rId35"/>
    <p:sldId id="505" r:id="rId36"/>
    <p:sldId id="518" r:id="rId37"/>
    <p:sldId id="519" r:id="rId38"/>
    <p:sldId id="520" r:id="rId39"/>
    <p:sldId id="521" r:id="rId40"/>
    <p:sldId id="522" r:id="rId41"/>
    <p:sldId id="526" r:id="rId42"/>
    <p:sldId id="527" r:id="rId43"/>
    <p:sldId id="501" r:id="rId44"/>
    <p:sldId id="502" r:id="rId45"/>
    <p:sldId id="523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480" r:id="rId55"/>
    <p:sldId id="482" r:id="rId56"/>
    <p:sldId id="483" r:id="rId57"/>
    <p:sldId id="484" r:id="rId58"/>
    <p:sldId id="485" r:id="rId59"/>
    <p:sldId id="479" r:id="rId60"/>
    <p:sldId id="264" r:id="rId61"/>
    <p:sldId id="266" r:id="rId6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90"/>
    <a:srgbClr val="FF002A"/>
    <a:srgbClr val="FAE200"/>
    <a:srgbClr val="ED0025"/>
    <a:srgbClr val="920617"/>
    <a:srgbClr val="B3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08" autoAdjust="0"/>
    <p:restoredTop sz="95755"/>
  </p:normalViewPr>
  <p:slideViewPr>
    <p:cSldViewPr snapToGrid="0" snapToObjects="1">
      <p:cViewPr>
        <p:scale>
          <a:sx n="75" d="100"/>
          <a:sy n="75" d="100"/>
        </p:scale>
        <p:origin x="25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23FED-1D37-8741-B9E3-BEFE5E35C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D169E-1792-3342-A0DC-13C15B7C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27FB6-52E1-0E4F-A854-F5FA1C43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C4D12-6EAC-FB48-A144-377187F3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25D88-B3D7-7F42-A141-F8C7AB3E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2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E1D64-45E0-2740-B320-57F8D2C5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38AB8F-38E7-1840-BF94-EEB69F2C8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2E27E3-265D-494F-A5D2-29D3A184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1081F-E6FA-B54B-B6A5-9212AB54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4713F-93A7-0146-8172-B4AC4F72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0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6DF94C-531F-6441-811D-C3CC2E677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486F2-174A-094F-9388-0EC8E7E54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E2D5C7-1150-7B4F-95CA-9DF8EF60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42A934-537E-CF45-8DD8-FE9428B9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40DA8-04DE-BA48-9EDE-49BA198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3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87F1-CF56-A047-9F7C-642BBF65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5B412-D308-1645-88A6-709E1BDC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3999F5-B94F-F24D-9C69-AC3F6E49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9CD3D-14F6-6B40-8048-5191EB82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E8CD5-0C0B-DB46-873E-1247DB6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6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39425-39C9-0B49-977E-570EEB91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054E9-352E-2C40-AF70-F55BBF665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106C3-3CDA-9948-A740-74D9BBE4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81A01-183E-7649-B026-D391CB79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A2BB0-42C7-A647-80AF-0118365B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1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740CA-B006-7748-8AFE-0F561620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FE0DC-A847-A04E-AF6D-D2EF002EC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1E1DAA-5CFC-6D4F-A7C9-6DFA195A1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CD562E-F652-7349-8999-24321556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67ACA9-7DD8-C349-AEC4-B92AD2E6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C133E-6872-A447-AA36-9D953684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4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561D-D78C-C842-9D02-5D68A69F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3AB920-6FD9-FC4C-B5E3-6B4C059CE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0CB889-78F8-AB4D-B9A6-7169F4D8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84C69B-9E18-2648-9A3C-29D6F35B5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A6E694-BC31-A246-9F42-E62D6D6A5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91DF1-ED07-7C43-A4B7-1F98B334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199B4F-DD3C-ED4F-AC16-1EC872E9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BC409B-D3EB-4A46-B7CD-A03FF5BE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59A2A-6E66-EE4E-BC53-31E893B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E291C2-378C-6D4B-9368-7D8D8AA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9BEFD9C-77F6-0946-9F42-F2A7DB2DC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9A6D01-8036-5149-87E5-A2F6A725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0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ED9D1-D379-4E4A-87A1-FFBDF6D3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95D87B-3523-0542-8562-DA2126C1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B6E21-C4B6-584F-98C6-3B4FC6A2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89E7-0BE4-7D48-A99F-E77E139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59277-3D0D-2C4B-AEF4-56B7F1C9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E97679-CBD4-2F4D-8F4A-1AA64A222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BBFF98-D9C5-B84B-AE85-728909D44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15344F-64CF-2246-BD8F-BF2E6929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C8CC39-D6EC-D643-AD1D-C6FE95B4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13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C2F33-BD43-8346-84BF-A86E0766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1531F0-EF5A-4A46-BB64-26AF8413B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BB36C-8B69-194D-897A-995255B8F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FD94F-3E87-ED46-8F9A-B1B801B9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5BB439-43F0-7E4B-B0B6-19402112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6D3031-E1A0-9E43-B2B3-2CF49E26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47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55531-32EA-0A40-9DAE-40412AA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81AF8-AB6F-9441-B96B-B95F496E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CAD6C-B6C6-644D-994A-C7B88A077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1949B-C41F-F04A-A7DF-0288A83E15D3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BCF540-F780-844B-A25B-37C22488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8806D-37AD-9848-924D-46E830F83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492A-AEEA-FD42-B84B-1F6B95CE0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83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2101.00440v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854633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5400" b="1" dirty="0">
                <a:solidFill>
                  <a:schemeClr val="bg1"/>
                </a:solidFill>
              </a:rPr>
              <a:t>Задача обнаружение объектов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ru-RU" sz="5400" b="1" dirty="0">
                <a:solidFill>
                  <a:schemeClr val="bg1"/>
                </a:solidFill>
              </a:rPr>
              <a:t>Основы подхода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8131"/>
            <a:ext cx="10687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компьютерного зрения.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Курс: Компьютерное зрение.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Ронкин Михаил Владимирович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.т.н. доцент ИРИТ-РТФ, УРФУ</a:t>
            </a:r>
            <a:endParaRPr lang="ru-RU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71" y="4719356"/>
            <a:ext cx="2846614" cy="187004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5912427" y="4592255"/>
            <a:ext cx="4359767" cy="1374456"/>
            <a:chOff x="5912427" y="4592255"/>
            <a:chExt cx="4359767" cy="137445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401F8F-656D-4040-8208-7209DEF1EADA}"/>
                </a:ext>
              </a:extLst>
            </p:cNvPr>
            <p:cNvSpPr/>
            <p:nvPr/>
          </p:nvSpPr>
          <p:spPr>
            <a:xfrm>
              <a:off x="8705850" y="5198922"/>
              <a:ext cx="1441380" cy="767789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5B3A65-32FF-CB46-B48F-10C09E96A94E}"/>
                </a:ext>
              </a:extLst>
            </p:cNvPr>
            <p:cNvSpPr txBox="1"/>
            <p:nvPr/>
          </p:nvSpPr>
          <p:spPr>
            <a:xfrm>
              <a:off x="9678762" y="4592255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25598EB5-1E1C-B046-9566-C16C195FF2D4}"/>
                </a:ext>
              </a:extLst>
            </p:cNvPr>
            <p:cNvCxnSpPr>
              <a:cxnSpLocks/>
            </p:cNvCxnSpPr>
            <p:nvPr/>
          </p:nvCxnSpPr>
          <p:spPr>
            <a:xfrm>
              <a:off x="5912427" y="5725391"/>
              <a:ext cx="2057400" cy="0"/>
            </a:xfrm>
            <a:prstGeom prst="straightConnector1">
              <a:avLst/>
            </a:prstGeom>
            <a:ln w="825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8ED0E-78FD-3D43-80DA-3FE6C37F2A2B}"/>
                </a:ext>
              </a:extLst>
            </p:cNvPr>
            <p:cNvSpPr txBox="1"/>
            <p:nvPr/>
          </p:nvSpPr>
          <p:spPr>
            <a:xfrm>
              <a:off x="6529211" y="5198922"/>
              <a:ext cx="1096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R-CNN</a:t>
              </a:r>
              <a:endPara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3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833077" cy="1129846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8" name="Объект 2"/>
          <p:cNvSpPr txBox="1">
            <a:spLocks noGrp="1"/>
          </p:cNvSpPr>
          <p:nvPr>
            <p:ph type="body" idx="1"/>
          </p:nvPr>
        </p:nvSpPr>
        <p:spPr>
          <a:xfrm>
            <a:off x="285751" y="1335314"/>
            <a:ext cx="11459913" cy="50118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b="1" dirty="0">
                <a:solidFill>
                  <a:schemeClr val="bg1"/>
                </a:solidFill>
              </a:rPr>
              <a:t>0 </a:t>
            </a:r>
            <a:r>
              <a:rPr sz="2200" b="1" dirty="0" err="1">
                <a:solidFill>
                  <a:schemeClr val="bg1"/>
                </a:solidFill>
              </a:rPr>
              <a:t>Этап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началом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обучения</a:t>
            </a:r>
            <a:r>
              <a:rPr sz="2200" dirty="0">
                <a:solidFill>
                  <a:schemeClr val="bg1"/>
                </a:solidFill>
              </a:rPr>
              <a:t>.–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выбор</a:t>
            </a:r>
            <a:r>
              <a:rPr sz="2200" dirty="0">
                <a:solidFill>
                  <a:schemeClr val="bg1"/>
                </a:solidFill>
              </a:rPr>
              <a:t> 2000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кандидатов</a:t>
            </a:r>
            <a:r>
              <a:rPr sz="2200" dirty="0">
                <a:solidFill>
                  <a:schemeClr val="bg1"/>
                </a:solidFill>
              </a:rPr>
              <a:t>, в </a:t>
            </a:r>
            <a:r>
              <a:rPr sz="2200" dirty="0" err="1">
                <a:solidFill>
                  <a:schemeClr val="bg1"/>
                </a:solidFill>
              </a:rPr>
              <a:t>которых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предположительно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(</a:t>
            </a:r>
            <a:r>
              <a:rPr sz="2200" b="1" dirty="0" err="1">
                <a:solidFill>
                  <a:schemeClr val="bg1"/>
                </a:solidFill>
              </a:rPr>
              <a:t>Regeons</a:t>
            </a:r>
            <a:r>
              <a:rPr sz="2200" b="1" dirty="0">
                <a:solidFill>
                  <a:schemeClr val="bg1"/>
                </a:solidFill>
              </a:rPr>
              <a:t> of Interest, ROI). </a:t>
            </a:r>
          </a:p>
          <a:p>
            <a:pPr lvl="1">
              <a:defRPr sz="1800"/>
            </a:pPr>
            <a:r>
              <a:rPr lang="ru-RU" sz="2200" dirty="0">
                <a:solidFill>
                  <a:schemeClr val="bg1"/>
                </a:solidFill>
              </a:rPr>
              <a:t>П</a:t>
            </a:r>
            <a:r>
              <a:rPr sz="2200" dirty="0" err="1">
                <a:solidFill>
                  <a:schemeClr val="bg1"/>
                </a:solidFill>
              </a:rPr>
              <a:t>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регионов кандидатов </a:t>
            </a:r>
            <a:r>
              <a:rPr sz="2200" dirty="0" err="1">
                <a:solidFill>
                  <a:schemeClr val="bg1"/>
                </a:solidFill>
              </a:rPr>
              <a:t>может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быть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выполнен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любым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алгоритмом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1800"/>
            </a:pPr>
            <a:r>
              <a:rPr sz="1800" dirty="0">
                <a:solidFill>
                  <a:schemeClr val="bg1"/>
                </a:solidFill>
              </a:rPr>
              <a:t>В </a:t>
            </a:r>
            <a:r>
              <a:rPr sz="1800" dirty="0" err="1">
                <a:solidFill>
                  <a:schemeClr val="bg1"/>
                </a:solidFill>
              </a:rPr>
              <a:t>оригинальной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статье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методом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селективный</a:t>
            </a:r>
            <a:r>
              <a:rPr sz="1800" dirty="0">
                <a:solidFill>
                  <a:schemeClr val="bg1"/>
                </a:solidFill>
              </a:rPr>
              <a:t> </a:t>
            </a:r>
            <a:r>
              <a:rPr sz="1800" dirty="0" err="1">
                <a:solidFill>
                  <a:schemeClr val="bg1"/>
                </a:solidFill>
              </a:rPr>
              <a:t>поиск</a:t>
            </a:r>
            <a:r>
              <a:rPr sz="1800" dirty="0">
                <a:solidFill>
                  <a:schemeClr val="bg1"/>
                </a:solidFill>
              </a:rPr>
              <a:t> (selective search). </a:t>
            </a:r>
          </a:p>
          <a:p>
            <a:pPr lvl="3">
              <a:defRPr sz="1800"/>
            </a:pPr>
            <a:r>
              <a:rPr sz="2000" dirty="0" err="1">
                <a:solidFill>
                  <a:schemeClr val="bg1"/>
                </a:solidFill>
              </a:rPr>
              <a:t>Это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метод</a:t>
            </a:r>
            <a:r>
              <a:rPr sz="2000" dirty="0">
                <a:solidFill>
                  <a:schemeClr val="bg1"/>
                </a:solidFill>
              </a:rPr>
              <a:t>, в </a:t>
            </a:r>
            <a:r>
              <a:rPr sz="2000" dirty="0" err="1">
                <a:solidFill>
                  <a:schemeClr val="bg1"/>
                </a:solidFill>
              </a:rPr>
              <a:t>котором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выделяются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контуры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 </a:t>
            </a:r>
            <a:r>
              <a:rPr lang="en-US" sz="2000" dirty="0" err="1">
                <a:solidFill>
                  <a:schemeClr val="bg1"/>
                </a:solidFill>
              </a:rPr>
              <a:t>т</a:t>
            </a:r>
            <a:r>
              <a:rPr lang="ru-RU" sz="2000" dirty="0">
                <a:solidFill>
                  <a:schemeClr val="bg1"/>
                </a:solidFill>
              </a:rPr>
              <a:t>.н. </a:t>
            </a:r>
            <a:r>
              <a:rPr lang="en-US" sz="2000" dirty="0" err="1">
                <a:solidFill>
                  <a:schemeClr val="bg1"/>
                </a:solidFill>
              </a:rPr>
              <a:t>Superpixels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проводится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рамках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контуров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путем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оценки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схожести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соответствующих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участков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изображения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lang="ru-RU" sz="2200" dirty="0">
                <a:solidFill>
                  <a:schemeClr val="bg1"/>
                </a:solidFill>
              </a:rPr>
              <a:t>Д</a:t>
            </a:r>
            <a:r>
              <a:rPr sz="2200" dirty="0" err="1">
                <a:solidFill>
                  <a:schemeClr val="bg1"/>
                </a:solidFill>
              </a:rPr>
              <a:t>анный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только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подготовка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есть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включен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работу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8922" y="1375564"/>
            <a:ext cx="10583398" cy="658976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2" y="4735002"/>
            <a:ext cx="2534906" cy="17755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898" y="4596905"/>
            <a:ext cx="2580733" cy="1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>
            <a:spLocks noGrp="1"/>
          </p:cNvSpPr>
          <p:nvPr>
            <p:ph type="title"/>
          </p:nvPr>
        </p:nvSpPr>
        <p:spPr>
          <a:xfrm>
            <a:off x="145143" y="365125"/>
            <a:ext cx="11588234" cy="12459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2" name="Объект 2"/>
          <p:cNvSpPr txBox="1">
            <a:spLocks noGrp="1"/>
          </p:cNvSpPr>
          <p:nvPr>
            <p:ph type="body" idx="1"/>
          </p:nvPr>
        </p:nvSpPr>
        <p:spPr>
          <a:xfrm>
            <a:off x="275533" y="1345963"/>
            <a:ext cx="11459913" cy="300505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Архитектура</a:t>
            </a:r>
            <a:r>
              <a:rPr sz="2200" dirty="0">
                <a:solidFill>
                  <a:schemeClr val="bg1"/>
                </a:solidFill>
              </a:rPr>
              <a:t> R-CNN </a:t>
            </a:r>
            <a:r>
              <a:rPr sz="2200" dirty="0" err="1">
                <a:solidFill>
                  <a:schemeClr val="bg1"/>
                </a:solidFill>
              </a:rPr>
              <a:t>работает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образом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1 Этап: для каждого предложенного региона выделяются признаки. </a:t>
            </a:r>
          </a:p>
          <a:p>
            <a:pPr lvl="2">
              <a:defRPr sz="2000"/>
            </a:pPr>
            <a:r>
              <a:rPr lang="en-US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-US" sz="2200" dirty="0" err="1">
                <a:solidFill>
                  <a:schemeClr val="bg1"/>
                </a:solidFill>
              </a:rPr>
              <a:t>AlexNet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lvl="2">
              <a:defRPr sz="2000"/>
            </a:pP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автоматическое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вектор</a:t>
            </a:r>
            <a:r>
              <a:rPr sz="2200" dirty="0">
                <a:solidFill>
                  <a:schemeClr val="bg1"/>
                </a:solidFill>
              </a:rPr>
              <a:t> 4096 </a:t>
            </a:r>
            <a:r>
              <a:rPr sz="2200" dirty="0" err="1">
                <a:solidFill>
                  <a:schemeClr val="bg1"/>
                </a:solidFill>
              </a:rPr>
              <a:t>значений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2 Этап: Классификация объектов в регионе при помощи </a:t>
            </a:r>
            <a:r>
              <a:rPr lang="en-US" sz="2200" dirty="0">
                <a:solidFill>
                  <a:schemeClr val="bg1"/>
                </a:solidFill>
              </a:rPr>
              <a:t>SVM (</a:t>
            </a:r>
            <a:r>
              <a:rPr lang="en-US" sz="2200" dirty="0" err="1">
                <a:solidFill>
                  <a:schemeClr val="bg1"/>
                </a:solidFill>
              </a:rPr>
              <a:t>метод</a:t>
            </a:r>
            <a:r>
              <a:rPr lang="ru-RU" sz="2200" dirty="0">
                <a:solidFill>
                  <a:schemeClr val="bg1"/>
                </a:solidFill>
              </a:rPr>
              <a:t> опорных векторов).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3 Этап: Для Регионов корректировка размера при помощи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ru-RU" sz="2200" dirty="0">
                <a:solidFill>
                  <a:schemeClr val="bg1"/>
                </a:solidFill>
              </a:rPr>
              <a:t> регрессия.</a:t>
            </a:r>
            <a:endParaRPr lang="en-US" sz="22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2400" dirty="0">
                <a:solidFill>
                  <a:schemeClr val="bg1"/>
                </a:solidFill>
              </a:rPr>
              <a:t>Сжатие всех полученных регионов при помощи </a:t>
            </a:r>
            <a:r>
              <a:rPr lang="en-US" sz="2400" dirty="0">
                <a:solidFill>
                  <a:schemeClr val="bg1"/>
                </a:solidFill>
              </a:rPr>
              <a:t>NMS</a:t>
            </a:r>
          </a:p>
          <a:p>
            <a:pPr lvl="2">
              <a:defRPr sz="2000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  <a:p>
            <a:pPr marL="685800" lvl="1" indent="-228600">
              <a:spcBef>
                <a:spcPts val="500"/>
              </a:spcBef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36048E4-468B-8840-B686-C85397E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81" y="4289822"/>
            <a:ext cx="5007320" cy="2347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Spatial Pyramidal Pooling Net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(</a:t>
            </a:r>
            <a:r>
              <a:rPr lang="en-US" sz="4800" b="1" dirty="0" err="1">
                <a:solidFill>
                  <a:schemeClr val="bg1"/>
                </a:solidFill>
              </a:rPr>
              <a:t>SPPNet</a:t>
            </a:r>
            <a:r>
              <a:rPr lang="en-US" sz="4800" b="1" dirty="0">
                <a:solidFill>
                  <a:schemeClr val="bg1"/>
                </a:solidFill>
              </a:rPr>
              <a:t>)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60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178546" y="1136635"/>
            <a:ext cx="11505453" cy="50676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400" b="1" dirty="0" err="1">
                <a:solidFill>
                  <a:schemeClr val="bg1"/>
                </a:solidFill>
              </a:rPr>
              <a:t>S</a:t>
            </a:r>
            <a:r>
              <a:rPr lang="en-US" sz="2400" b="1" dirty="0">
                <a:solidFill>
                  <a:schemeClr val="bg1"/>
                </a:solidFill>
              </a:rPr>
              <a:t>PP pooling - </a:t>
            </a:r>
            <a:r>
              <a:rPr lang="ru-RU" sz="2000" dirty="0">
                <a:solidFill>
                  <a:schemeClr val="bg1"/>
                </a:solidFill>
              </a:rPr>
              <a:t>параллельных операций</a:t>
            </a:r>
            <a:r>
              <a:rPr lang="en-US" sz="2000" dirty="0">
                <a:solidFill>
                  <a:schemeClr val="bg1"/>
                </a:solidFill>
              </a:rPr>
              <a:t> max-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sz="2000" dirty="0">
                <a:solidFill>
                  <a:schemeClr val="bg1"/>
                </a:solidFill>
              </a:rPr>
              <a:t> с </a:t>
            </a:r>
            <a:r>
              <a:rPr sz="2000" dirty="0" err="1">
                <a:solidFill>
                  <a:schemeClr val="bg1"/>
                </a:solidFill>
              </a:rPr>
              <a:t>разным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размером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ядра</a:t>
            </a:r>
            <a:r>
              <a:rPr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  <a:p>
            <a:pPr marL="678942" lvl="1" indent="-221742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sz="2000" dirty="0">
                <a:solidFill>
                  <a:schemeClr val="bg1"/>
                </a:solidFill>
              </a:rPr>
              <a:t>Таким образом учитывается разный контекст объекта</a:t>
            </a:r>
          </a:p>
          <a:p>
            <a:pPr marL="636588" lvl="2" indent="-179388" defTabSz="886968">
              <a:lnSpc>
                <a:spcPct val="100000"/>
              </a:lnSpc>
              <a:spcBef>
                <a:spcPts val="900"/>
              </a:spcBef>
              <a:defRPr sz="2037"/>
            </a:pPr>
            <a:r>
              <a:rPr lang="ru-RU" dirty="0">
                <a:solidFill>
                  <a:schemeClr val="bg1"/>
                </a:solidFill>
              </a:rPr>
              <a:t>Н</a:t>
            </a:r>
            <a:r>
              <a:rPr dirty="0">
                <a:solidFill>
                  <a:schemeClr val="bg1"/>
                </a:solidFill>
              </a:rPr>
              <a:t>а </a:t>
            </a:r>
            <a:r>
              <a:rPr dirty="0" err="1">
                <a:solidFill>
                  <a:schemeClr val="bg1"/>
                </a:solidFill>
              </a:rPr>
              <a:t>полученн</a:t>
            </a:r>
            <a:r>
              <a:rPr lang="ru-RU" dirty="0" err="1">
                <a:solidFill>
                  <a:schemeClr val="bg1"/>
                </a:solidFill>
              </a:rPr>
              <a:t>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карт</a:t>
            </a:r>
            <a:r>
              <a:rPr lang="ru-RU" dirty="0">
                <a:solidFill>
                  <a:schemeClr val="bg1"/>
                </a:solidFill>
              </a:rPr>
              <a:t>ах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признаков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выбираются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регионы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кандидаты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каждый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обрабатывается</a:t>
            </a:r>
            <a:r>
              <a:rPr dirty="0">
                <a:solidFill>
                  <a:schemeClr val="bg1"/>
                </a:solidFill>
              </a:rPr>
              <a:t> SPP </a:t>
            </a:r>
            <a:r>
              <a:rPr dirty="0" err="1">
                <a:solidFill>
                  <a:schemeClr val="bg1"/>
                </a:solidFill>
              </a:rPr>
              <a:t>пулингом</a:t>
            </a:r>
            <a:r>
              <a:rPr dirty="0">
                <a:solidFill>
                  <a:schemeClr val="bg1"/>
                </a:solidFill>
              </a:rPr>
              <a:t> (в </a:t>
            </a:r>
            <a:r>
              <a:rPr dirty="0" err="1">
                <a:solidFill>
                  <a:schemeClr val="bg1"/>
                </a:solidFill>
              </a:rPr>
              <a:t>основе</a:t>
            </a:r>
            <a:r>
              <a:rPr dirty="0">
                <a:solidFill>
                  <a:schemeClr val="bg1"/>
                </a:solidFill>
              </a:rPr>
              <a:t> max-pooling)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AE0E3B2-4688-9343-A122-57B00EBAE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34" y="3149426"/>
            <a:ext cx="3471332" cy="35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D95833-6DD5-AE5C-A264-D53200DE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01" y="3395791"/>
            <a:ext cx="5068532" cy="340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943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b="1" dirty="0">
                <a:solidFill>
                  <a:schemeClr val="bg1"/>
                </a:solidFill>
              </a:rPr>
              <a:t>Spatial Pyramidal Pooling Net</a:t>
            </a:r>
          </a:p>
        </p:txBody>
      </p:sp>
      <p:sp>
        <p:nvSpPr>
          <p:cNvPr id="165" name="Объект 4"/>
          <p:cNvSpPr txBox="1">
            <a:spLocks noGrp="1"/>
          </p:cNvSpPr>
          <p:nvPr>
            <p:ph type="body" sz="half" idx="1"/>
          </p:nvPr>
        </p:nvSpPr>
        <p:spPr>
          <a:xfrm>
            <a:off x="261258" y="1244600"/>
            <a:ext cx="11713028" cy="26654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Отличия от </a:t>
            </a:r>
            <a:r>
              <a:rPr sz="2200" dirty="0">
                <a:solidFill>
                  <a:schemeClr val="bg1"/>
                </a:solidFill>
              </a:rPr>
              <a:t>  R-CNN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перенос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операции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селективного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поиска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этапа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подготовки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после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использование </a:t>
            </a:r>
            <a:r>
              <a:rPr lang="en-US" sz="2200" dirty="0">
                <a:solidFill>
                  <a:schemeClr val="bg1"/>
                </a:solidFill>
              </a:rPr>
              <a:t>SPP</a:t>
            </a:r>
            <a:r>
              <a:rPr sz="2200" dirty="0">
                <a:solidFill>
                  <a:schemeClr val="bg1"/>
                </a:solidFill>
              </a:rPr>
              <a:t>. </a:t>
            </a:r>
          </a:p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Другими словами:	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SPP </a:t>
            </a:r>
            <a:r>
              <a:rPr sz="2000" dirty="0" err="1">
                <a:solidFill>
                  <a:schemeClr val="bg1"/>
                </a:solidFill>
              </a:rPr>
              <a:t>предполагает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что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картах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признаков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достаточного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размера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можно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выделить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признаки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для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одного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использу</a:t>
            </a:r>
            <a:r>
              <a:rPr lang="ru-RU" sz="2000" dirty="0">
                <a:solidFill>
                  <a:schemeClr val="bg1"/>
                </a:solidFill>
              </a:rPr>
              <a:t>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пирамидальный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пулинг</a:t>
            </a:r>
            <a:r>
              <a:rPr lang="ru-RU" sz="2000" dirty="0">
                <a:solidFill>
                  <a:schemeClr val="bg1"/>
                </a:solidFill>
              </a:rPr>
              <a:t> – то есть учесть не только сам объект но и контекст его окружения.</a:t>
            </a:r>
            <a:endParaRPr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2000" dirty="0">
                <a:solidFill>
                  <a:schemeClr val="bg1"/>
                </a:solidFill>
              </a:rPr>
              <a:t>С</a:t>
            </a:r>
            <a:r>
              <a:rPr sz="2000" dirty="0" err="1">
                <a:solidFill>
                  <a:schemeClr val="bg1"/>
                </a:solidFill>
              </a:rPr>
              <a:t>елективный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поиск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сводится</a:t>
            </a:r>
            <a:r>
              <a:rPr sz="2000" dirty="0">
                <a:solidFill>
                  <a:schemeClr val="bg1"/>
                </a:solidFill>
              </a:rPr>
              <a:t> к </a:t>
            </a:r>
            <a:r>
              <a:rPr sz="2000" dirty="0" err="1">
                <a:solidFill>
                  <a:schemeClr val="bg1"/>
                </a:solidFill>
              </a:rPr>
              <a:t>попытке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разных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призаков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например</a:t>
            </a:r>
            <a:r>
              <a:rPr sz="2000" dirty="0">
                <a:solidFill>
                  <a:schemeClr val="bg1"/>
                </a:solidFill>
              </a:rPr>
              <a:t>, </a:t>
            </a:r>
            <a:r>
              <a:rPr sz="2000" dirty="0" err="1">
                <a:solidFill>
                  <a:schemeClr val="bg1"/>
                </a:solidFill>
              </a:rPr>
              <a:t>сегментацией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интенсивности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суперпиксели</a:t>
            </a:r>
            <a:r>
              <a:rPr sz="2000" dirty="0">
                <a:solidFill>
                  <a:schemeClr val="bg1"/>
                </a:solidFill>
              </a:rPr>
              <a:t>)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AB03D6-5929-824B-9D5D-3F15C6E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3642657"/>
            <a:ext cx="4443332" cy="2988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9096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Fast</a:t>
            </a:r>
            <a:r>
              <a:rPr lang="ru-RU" sz="4800" b="1" dirty="0" smtClean="0">
                <a:solidFill>
                  <a:schemeClr val="bg1"/>
                </a:solidFill>
              </a:rPr>
              <a:t>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000"/>
                </a:pPr>
                <a:r>
                  <a:rPr lang="en-US" sz="2200" dirty="0">
                    <a:solidFill>
                      <a:schemeClr val="bg1"/>
                    </a:solidFill>
                  </a:rPr>
                  <a:t>Fast-R-CNN-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модификация</a:t>
                </a:r>
                <a:r>
                  <a:rPr sz="2200" dirty="0">
                    <a:solidFill>
                      <a:schemeClr val="bg1"/>
                    </a:solidFill>
                  </a:rPr>
                  <a:t> R</a:t>
                </a:r>
                <a:r>
                  <a:rPr lang="ru-RU" sz="2200" dirty="0">
                    <a:solidFill>
                      <a:schemeClr val="bg1"/>
                    </a:solidFill>
                  </a:rPr>
                  <a:t>-</a:t>
                </a:r>
                <a:r>
                  <a:rPr sz="2200" dirty="0">
                    <a:solidFill>
                      <a:schemeClr val="bg1"/>
                    </a:solidFill>
                  </a:rPr>
                  <a:t>CNN </a:t>
                </a:r>
                <a:r>
                  <a:rPr sz="2200" dirty="0" err="1">
                    <a:solidFill>
                      <a:schemeClr val="bg1"/>
                    </a:solidFill>
                  </a:rPr>
                  <a:t>и</a:t>
                </a:r>
                <a:r>
                  <a:rPr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подхода </a:t>
                </a:r>
                <a:r>
                  <a:rPr sz="2200" dirty="0" err="1">
                    <a:solidFill>
                      <a:schemeClr val="bg1"/>
                    </a:solidFill>
                  </a:rPr>
                  <a:t>SPPNet</a:t>
                </a:r>
                <a:r>
                  <a:rPr sz="2200" dirty="0">
                    <a:solidFill>
                      <a:schemeClr val="bg1"/>
                    </a:solidFill>
                  </a:rPr>
                  <a:t>.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Сеть использует операции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se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lective</a:t>
                </a:r>
                <a:r>
                  <a:rPr lang="en-US" sz="2200" dirty="0">
                    <a:solidFill>
                      <a:schemeClr val="bg1"/>
                    </a:solidFill>
                  </a:rPr>
                  <a:t> search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 затем </a:t>
                </a:r>
                <a:r>
                  <a:rPr sz="2200" dirty="0">
                    <a:solidFill>
                      <a:schemeClr val="bg1"/>
                    </a:solidFill>
                  </a:rPr>
                  <a:t>ROI Pooling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 для единого набора карт признаков, выделенного кодировщиком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(backbone) </a:t>
                </a:r>
                <a:r>
                  <a:rPr lang="ru-RU" sz="2200" dirty="0">
                    <a:solidFill>
                      <a:schemeClr val="bg1"/>
                    </a:solidFill>
                  </a:rPr>
                  <a:t>для всего изображения</a:t>
                </a:r>
                <a:r>
                  <a:rPr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Подход позволил сократить время работы сети в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20 </a:t>
                </a:r>
                <a:r>
                  <a:rPr lang="ru-RU" sz="2200" dirty="0">
                    <a:solidFill>
                      <a:schemeClr val="bg1"/>
                    </a:solidFill>
                  </a:rPr>
                  <a:t>раз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по сравнению с </a:t>
                </a:r>
                <a:r>
                  <a:rPr lang="en-US" sz="2200" dirty="0">
                    <a:solidFill>
                      <a:schemeClr val="bg1"/>
                    </a:solidFill>
                  </a:rPr>
                  <a:t>R-CNN</a:t>
                </a:r>
                <a:endParaRPr lang="ru-RU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0735" y="931490"/>
                <a:ext cx="11502640" cy="4230169"/>
              </a:xfrm>
              <a:prstGeom prst="rect">
                <a:avLst/>
              </a:prstGeom>
              <a:blipFill>
                <a:blip r:embed="rId2"/>
                <a:stretch>
                  <a:fillRect l="-636" t="-18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3246270" cy="3082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02" y="3429000"/>
            <a:ext cx="4272898" cy="3075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Прямоугольник 7"/>
          <p:cNvSpPr/>
          <p:nvPr/>
        </p:nvSpPr>
        <p:spPr>
          <a:xfrm>
            <a:off x="6313299" y="3528502"/>
            <a:ext cx="12700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38849" y="3449127"/>
            <a:ext cx="1459800" cy="15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Fast-RCNN</a:t>
            </a: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ROI Pooling.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lang="ru-RU" sz="1800" dirty="0">
                <a:solidFill>
                  <a:schemeClr val="bg1"/>
                </a:solidFill>
              </a:rPr>
              <a:t>Каждый потенциальный регион трансформируется к заданному размеру (сжатие</a:t>
            </a:r>
            <a:r>
              <a:rPr lang="en-US" sz="1800" dirty="0">
                <a:solidFill>
                  <a:schemeClr val="bg1"/>
                </a:solidFill>
              </a:rPr>
              <a:t> resize</a:t>
            </a:r>
            <a:r>
              <a:rPr lang="ru-RU" sz="18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размеров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линейная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предсказания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softmax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81" y="3046574"/>
            <a:ext cx="3665611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3046574"/>
            <a:ext cx="4836920" cy="3481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156265" y="920339"/>
            <a:ext cx="10380699" cy="153518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17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Заголовок 1"/>
          <p:cNvSpPr txBox="1">
            <a:spLocks noGrp="1"/>
          </p:cNvSpPr>
          <p:nvPr>
            <p:ph type="title"/>
          </p:nvPr>
        </p:nvSpPr>
        <p:spPr>
          <a:xfrm>
            <a:off x="359294" y="138084"/>
            <a:ext cx="11330221" cy="10425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ru-RU" sz="4800" b="1" dirty="0" smtClean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71" name="Объект 2"/>
          <p:cNvSpPr txBox="1">
            <a:spLocks noGrp="1"/>
          </p:cNvSpPr>
          <p:nvPr>
            <p:ph type="body" idx="1"/>
          </p:nvPr>
        </p:nvSpPr>
        <p:spPr>
          <a:xfrm>
            <a:off x="230735" y="931490"/>
            <a:ext cx="11502640" cy="423016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R-CNN: </a:t>
            </a:r>
            <a:r>
              <a:rPr lang="ru-RU" sz="2400" dirty="0" smtClean="0">
                <a:solidFill>
                  <a:schemeClr val="bg1"/>
                </a:solidFill>
              </a:rPr>
              <a:t>поиск регионов потенциального интереса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ROI)</a:t>
            </a:r>
            <a:r>
              <a:rPr lang="ru-RU" sz="2400" dirty="0" smtClean="0">
                <a:solidFill>
                  <a:schemeClr val="bg1"/>
                </a:solidFill>
              </a:rPr>
              <a:t> на входном изображении (алгоритм </a:t>
            </a:r>
            <a:r>
              <a:rPr lang="en-US" sz="2400" dirty="0" smtClean="0">
                <a:solidFill>
                  <a:schemeClr val="bg1"/>
                </a:solidFill>
              </a:rPr>
              <a:t>selective-search) 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SPP-NET – </a:t>
            </a:r>
            <a:r>
              <a:rPr lang="ru-RU" sz="2400" dirty="0" smtClean="0">
                <a:solidFill>
                  <a:schemeClr val="bg1"/>
                </a:solidFill>
              </a:rPr>
              <a:t>Поиск по результатам кодировщика. Каждый регион через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несколько </a:t>
            </a:r>
            <a:r>
              <a:rPr lang="en-US" sz="2400" dirty="0" smtClean="0">
                <a:solidFill>
                  <a:schemeClr val="bg1"/>
                </a:solidFill>
              </a:rPr>
              <a:t>Adaptive Average Pooling</a:t>
            </a:r>
            <a:r>
              <a:rPr lang="ru-RU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chemeClr val="bg1"/>
                </a:solidFill>
              </a:rPr>
              <a:t>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Pool)</a:t>
            </a:r>
          </a:p>
          <a:p>
            <a:pPr>
              <a:defRPr sz="2000"/>
            </a:pPr>
            <a:r>
              <a:rPr lang="en-US" sz="2400" dirty="0" smtClean="0">
                <a:solidFill>
                  <a:schemeClr val="bg1"/>
                </a:solidFill>
              </a:rPr>
              <a:t>Fast-R-CNN </a:t>
            </a:r>
            <a:r>
              <a:rPr lang="ru-RU" sz="2400" dirty="0" smtClean="0">
                <a:solidFill>
                  <a:schemeClr val="bg1"/>
                </a:solidFill>
              </a:rPr>
              <a:t>замена</a:t>
            </a:r>
            <a:r>
              <a:rPr lang="en-US" sz="2400" dirty="0" smtClean="0">
                <a:solidFill>
                  <a:schemeClr val="bg1"/>
                </a:solidFill>
              </a:rPr>
              <a:t> SPP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Pool </a:t>
            </a:r>
            <a:r>
              <a:rPr lang="ru-RU" sz="2400" dirty="0" smtClean="0">
                <a:solidFill>
                  <a:schemeClr val="bg1"/>
                </a:solidFill>
              </a:rPr>
              <a:t>на </a:t>
            </a:r>
            <a:r>
              <a:rPr lang="en-US" sz="2400" dirty="0" err="1" smtClean="0">
                <a:solidFill>
                  <a:schemeClr val="bg1"/>
                </a:solidFill>
              </a:rPr>
              <a:t>Rezie</a:t>
            </a:r>
            <a:r>
              <a:rPr lang="en-US" sz="2400" dirty="0" smtClean="0">
                <a:solidFill>
                  <a:schemeClr val="bg1"/>
                </a:solidFill>
              </a:rPr>
              <a:t> – ROI Pooling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Недостаток – </a:t>
            </a:r>
            <a:r>
              <a:rPr lang="en-US" sz="2400" dirty="0" smtClean="0">
                <a:solidFill>
                  <a:schemeClr val="bg1"/>
                </a:solidFill>
              </a:rPr>
              <a:t>ROI </a:t>
            </a:r>
            <a:r>
              <a:rPr lang="ru-RU" sz="2400" dirty="0" smtClean="0">
                <a:solidFill>
                  <a:schemeClr val="bg1"/>
                </a:solidFill>
              </a:rPr>
              <a:t>определяются внешним классическим алгоритмом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defRPr sz="2000"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E4B15D-5042-D143-81DA-3EDCB709E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666" y="3506402"/>
            <a:ext cx="3529263" cy="33515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F65A42-1BEB-8643-9CDC-BF821796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46" y="4016943"/>
            <a:ext cx="3799709" cy="27346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3280377" y="4105871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R-CNN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61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Заголовок 1"/>
          <p:cNvSpPr txBox="1">
            <a:spLocks noGrp="1"/>
          </p:cNvSpPr>
          <p:nvPr>
            <p:ph type="title"/>
          </p:nvPr>
        </p:nvSpPr>
        <p:spPr>
          <a:xfrm>
            <a:off x="607051" y="178573"/>
            <a:ext cx="10746749" cy="91529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2" name="Объект 2"/>
          <p:cNvSpPr txBox="1">
            <a:spLocks noGrp="1"/>
          </p:cNvSpPr>
          <p:nvPr>
            <p:ph type="body" idx="1"/>
          </p:nvPr>
        </p:nvSpPr>
        <p:spPr>
          <a:xfrm>
            <a:off x="69363" y="965674"/>
            <a:ext cx="6600944" cy="5527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aster-R-CNN – </a:t>
            </a:r>
            <a:r>
              <a:rPr lang="ru-RU" sz="2400" dirty="0">
                <a:solidFill>
                  <a:schemeClr val="bg1"/>
                </a:solidFill>
              </a:rPr>
              <a:t>модификация </a:t>
            </a:r>
            <a:r>
              <a:rPr lang="en-US" sz="2400" dirty="0">
                <a:solidFill>
                  <a:schemeClr val="bg1"/>
                </a:solidFill>
              </a:rPr>
              <a:t>Fast-R-CNN,</a:t>
            </a:r>
            <a:r>
              <a:rPr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en-US" sz="2400" dirty="0" err="1">
                <a:solidFill>
                  <a:schemeClr val="bg1"/>
                </a:solidFill>
              </a:rPr>
              <a:t>сн</a:t>
            </a:r>
            <a:r>
              <a:rPr lang="ru-RU" sz="2400" dirty="0" err="1">
                <a:solidFill>
                  <a:schemeClr val="bg1"/>
                </a:solidFill>
              </a:rPr>
              <a:t>овная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идея: </a:t>
            </a:r>
            <a:r>
              <a:rPr lang="ru-RU" sz="2400" dirty="0">
                <a:solidFill>
                  <a:schemeClr val="bg1"/>
                </a:solidFill>
              </a:rPr>
              <a:t>вместо </a:t>
            </a:r>
            <a:r>
              <a:rPr lang="en-US" sz="2400" dirty="0">
                <a:solidFill>
                  <a:schemeClr val="bg1"/>
                </a:solidFill>
              </a:rPr>
              <a:t>selective search </a:t>
            </a:r>
            <a:r>
              <a:rPr sz="2400" dirty="0" err="1">
                <a:solidFill>
                  <a:schemeClr val="bg1"/>
                </a:solidFill>
              </a:rPr>
              <a:t>добавить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небольшую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промежуточную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предварительного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предсказания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результатов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карте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sz="2400" dirty="0" err="1" smtClean="0">
                <a:solidFill>
                  <a:schemeClr val="bg1"/>
                </a:solidFill>
              </a:rPr>
              <a:t>признаков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(</a:t>
            </a:r>
            <a:r>
              <a:rPr lang="en-US" sz="2400" dirty="0" smtClean="0">
                <a:solidFill>
                  <a:schemeClr val="bg1"/>
                </a:solidFill>
              </a:rPr>
              <a:t>Region </a:t>
            </a:r>
            <a:r>
              <a:rPr lang="en-US" sz="2400" dirty="0">
                <a:solidFill>
                  <a:schemeClr val="bg1"/>
                </a:solidFill>
              </a:rPr>
              <a:t>proposal network, RPN)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Результаты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RPN – </a:t>
            </a:r>
            <a:r>
              <a:rPr lang="ru-RU" sz="2200" dirty="0">
                <a:solidFill>
                  <a:schemeClr val="bg1"/>
                </a:solidFill>
              </a:rPr>
              <a:t>боксы кандидаты.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для каждого кандидата проводится </a:t>
            </a:r>
            <a:r>
              <a:rPr lang="en-US" sz="2200" dirty="0" err="1">
                <a:solidFill>
                  <a:schemeClr val="bg1"/>
                </a:solidFill>
              </a:rPr>
              <a:t>ROIPooling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и дальнейшая обработка.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6475A-8D04-B647-9312-9E0C06FF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41" y="965674"/>
            <a:ext cx="5085368" cy="5798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60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404"/>
          <a:stretch/>
        </p:blipFill>
        <p:spPr>
          <a:xfrm>
            <a:off x="4838859" y="3585260"/>
            <a:ext cx="5838765" cy="3036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Fast-RCNN</a:t>
            </a:r>
            <a:endParaRPr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just">
                  <a:defRPr sz="2000"/>
                </a:pPr>
                <a:r>
                  <a:rPr lang="en" sz="2300" dirty="0" err="1">
                    <a:solidFill>
                      <a:schemeClr val="bg1"/>
                    </a:solidFill>
                  </a:rPr>
                  <a:t>Иде</a:t>
                </a:r>
                <a:r>
                  <a:rPr lang="ru-RU" sz="2300" dirty="0">
                    <a:solidFill>
                      <a:schemeClr val="bg1"/>
                    </a:solidFill>
                  </a:rPr>
                  <a:t>я </a:t>
                </a:r>
                <a:r>
                  <a:rPr lang="en" sz="2300" dirty="0">
                    <a:solidFill>
                      <a:schemeClr val="bg1"/>
                    </a:solidFill>
                  </a:rPr>
                  <a:t>RPN – </a:t>
                </a:r>
                <a:r>
                  <a:rPr lang="ru-RU" sz="2300" dirty="0">
                    <a:solidFill>
                      <a:schemeClr val="bg1"/>
                    </a:solidFill>
                  </a:rPr>
                  <a:t>скользит окно </a:t>
                </a:r>
                <a14:m>
                  <m:oMath xmlns:m="http://schemas.openxmlformats.org/officeDocument/2006/math">
                    <m:r>
                      <a:rPr lang="ru-RU" sz="23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ru-RU" sz="2300" dirty="0">
                    <a:solidFill>
                      <a:schemeClr val="bg1"/>
                    </a:solidFill>
                  </a:rPr>
                  <a:t> (ядро фильтра) по результатам карт признаков</a:t>
                </a:r>
              </a:p>
              <a:p>
                <a:pPr lvl="2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например карты с глубиной 256.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Результат каждого окна – т.н. </a:t>
                </a:r>
                <a:r>
                  <a:rPr lang="ru-RU" sz="2300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sz="2300" dirty="0">
                    <a:solidFill>
                      <a:schemeClr val="bg1"/>
                    </a:solidFill>
                  </a:rPr>
                  <a:t> – регион кандидат.</a:t>
                </a:r>
              </a:p>
              <a:p>
                <a:pPr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Для каждого окна результаты векторизуются и по ним определяются: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координаты </a:t>
                </a:r>
              </a:p>
              <a:p>
                <a:pPr lvl="1" algn="just">
                  <a:defRPr sz="2000"/>
                </a:pPr>
                <a:r>
                  <a:rPr lang="ru-RU" sz="2300" dirty="0">
                    <a:solidFill>
                      <a:schemeClr val="bg1"/>
                    </a:solidFill>
                  </a:rPr>
                  <a:t>классификация есть</a:t>
                </a:r>
                <a:r>
                  <a:rPr lang="en-US" sz="2300" dirty="0">
                    <a:solidFill>
                      <a:schemeClr val="bg1"/>
                    </a:solidFill>
                  </a:rPr>
                  <a:t>/</a:t>
                </a:r>
                <a:r>
                  <a:rPr lang="ru-RU" sz="2300" dirty="0">
                    <a:solidFill>
                      <a:schemeClr val="bg1"/>
                    </a:solidFill>
                  </a:rPr>
                  <a:t>нет объект (бинарная классификация).</a:t>
                </a:r>
              </a:p>
            </p:txBody>
          </p:sp>
        </mc:Choice>
        <mc:Fallback>
          <p:sp>
            <p:nvSpPr>
              <p:cNvPr id="187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2229" y="965675"/>
                <a:ext cx="11611428" cy="2987860"/>
              </a:xfrm>
              <a:prstGeom prst="rect">
                <a:avLst/>
              </a:prstGeom>
              <a:blipFill>
                <a:blip r:embed="rId3"/>
                <a:stretch>
                  <a:fillRect l="-630" t="-26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9509760" y="4063476"/>
            <a:ext cx="10363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=1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357360" y="5975184"/>
            <a:ext cx="1188720" cy="213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 = 0.5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Заголовок 1"/>
          <p:cNvSpPr txBox="1">
            <a:spLocks noGrp="1"/>
          </p:cNvSpPr>
          <p:nvPr>
            <p:ph type="title"/>
          </p:nvPr>
        </p:nvSpPr>
        <p:spPr>
          <a:xfrm>
            <a:off x="589660" y="284637"/>
            <a:ext cx="10764140" cy="8092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Faster-R-CNN</a:t>
            </a:r>
            <a:endParaRPr sz="4800" dirty="0"/>
          </a:p>
        </p:txBody>
      </p:sp>
      <p:sp>
        <p:nvSpPr>
          <p:cNvPr id="187" name="Объект 2"/>
          <p:cNvSpPr txBox="1">
            <a:spLocks noGrp="1"/>
          </p:cNvSpPr>
          <p:nvPr>
            <p:ph type="body" idx="1"/>
          </p:nvPr>
        </p:nvSpPr>
        <p:spPr>
          <a:xfrm>
            <a:off x="308008" y="965674"/>
            <a:ext cx="11535649" cy="48191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Центром каждого </a:t>
            </a:r>
            <a:r>
              <a:rPr lang="ru-RU" sz="2700" dirty="0" err="1">
                <a:solidFill>
                  <a:schemeClr val="bg1"/>
                </a:solidFill>
              </a:rPr>
              <a:t>анхора</a:t>
            </a:r>
            <a:r>
              <a:rPr lang="ru-RU" sz="2700" dirty="0">
                <a:solidFill>
                  <a:schemeClr val="bg1"/>
                </a:solidFill>
              </a:rPr>
              <a:t> является центр ядра фильтра. </a:t>
            </a: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Если для результата работы ядра вероятность наличия объекта выше порога, </a:t>
            </a:r>
            <a:br>
              <a:rPr lang="ru-RU" sz="2700" dirty="0">
                <a:solidFill>
                  <a:schemeClr val="bg1"/>
                </a:solidFill>
              </a:rPr>
            </a:br>
            <a:r>
              <a:rPr lang="ru-RU" sz="2700" dirty="0">
                <a:solidFill>
                  <a:schemeClr val="bg1"/>
                </a:solidFill>
              </a:rPr>
              <a:t>он считается положительным </a:t>
            </a:r>
            <a:r>
              <a:rPr lang="ru-RU" sz="2700" dirty="0" err="1">
                <a:solidFill>
                  <a:schemeClr val="bg1"/>
                </a:solidFill>
              </a:rPr>
              <a:t>анхором</a:t>
            </a:r>
            <a:r>
              <a:rPr lang="ru-RU" sz="2700" dirty="0">
                <a:solidFill>
                  <a:schemeClr val="bg1"/>
                </a:solidFill>
              </a:rPr>
              <a:t> (якорем, </a:t>
            </a:r>
            <a:r>
              <a:rPr lang="en" sz="2700" dirty="0">
                <a:solidFill>
                  <a:schemeClr val="bg1"/>
                </a:solidFill>
              </a:rPr>
              <a:t>anchor boxes</a:t>
            </a:r>
            <a:r>
              <a:rPr lang="ru-RU" sz="2700" dirty="0">
                <a:solidFill>
                  <a:schemeClr val="bg1"/>
                </a:solidFill>
              </a:rPr>
              <a:t>)</a:t>
            </a: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Для  каждого региона кандидата может создаваться несколько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endParaRPr lang="ru-RU" sz="2700" dirty="0">
              <a:solidFill>
                <a:schemeClr val="bg1"/>
              </a:solidFill>
            </a:endParaRPr>
          </a:p>
          <a:p>
            <a:pPr lvl="1" algn="just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9 в оригинале</a:t>
            </a:r>
            <a:r>
              <a:rPr lang="en" sz="2700" dirty="0">
                <a:solidFill>
                  <a:schemeClr val="bg1"/>
                </a:solidFill>
              </a:rPr>
              <a:t>.</a:t>
            </a:r>
            <a:endParaRPr lang="ru-RU" sz="27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defRPr sz="2000"/>
            </a:pPr>
            <a:r>
              <a:rPr lang="ru-RU" sz="2700" dirty="0" err="1">
                <a:solidFill>
                  <a:schemeClr val="bg1"/>
                </a:solidFill>
              </a:rPr>
              <a:t>Анхоры</a:t>
            </a:r>
            <a:r>
              <a:rPr lang="ru-RU" sz="2700" dirty="0">
                <a:solidFill>
                  <a:schemeClr val="bg1"/>
                </a:solidFill>
              </a:rPr>
              <a:t> задаются своим: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соотношениями сторон (</a:t>
            </a:r>
            <a:r>
              <a:rPr lang="en" sz="2700" dirty="0">
                <a:solidFill>
                  <a:schemeClr val="bg1"/>
                </a:solidFill>
              </a:rPr>
              <a:t>aspect ratio), </a:t>
            </a:r>
            <a:r>
              <a:rPr lang="ru-RU" sz="2700" dirty="0">
                <a:solidFill>
                  <a:schemeClr val="bg1"/>
                </a:solidFill>
              </a:rPr>
              <a:t>например 1:1, 2:3, 3:2</a:t>
            </a:r>
          </a:p>
          <a:p>
            <a:pPr lvl="1"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Масштабами: 1, 2, 3</a:t>
            </a:r>
          </a:p>
          <a:p>
            <a:pPr>
              <a:lnSpc>
                <a:spcPct val="120000"/>
              </a:lnSpc>
              <a:defRPr sz="2000"/>
            </a:pPr>
            <a:r>
              <a:rPr lang="ru-RU" sz="2700" dirty="0">
                <a:solidFill>
                  <a:schemeClr val="bg1"/>
                </a:solidFill>
              </a:rPr>
              <a:t>Общее число </a:t>
            </a:r>
            <a:r>
              <a:rPr lang="ru-RU" sz="2700" dirty="0" err="1">
                <a:solidFill>
                  <a:schemeClr val="bg1"/>
                </a:solidFill>
              </a:rPr>
              <a:t>анхоров</a:t>
            </a:r>
            <a:r>
              <a:rPr lang="ru-RU" sz="2700" dirty="0">
                <a:solidFill>
                  <a:schemeClr val="bg1"/>
                </a:solidFill>
              </a:rPr>
              <a:t> может быть сокращено </a:t>
            </a:r>
            <a:r>
              <a:rPr lang="ru-RU" sz="2700" dirty="0" smtClean="0">
                <a:solidFill>
                  <a:schemeClr val="bg1"/>
                </a:solidFill>
              </a:rPr>
              <a:t/>
            </a:r>
            <a:br>
              <a:rPr lang="ru-RU" sz="2700" dirty="0" smtClean="0">
                <a:solidFill>
                  <a:schemeClr val="bg1"/>
                </a:solidFill>
              </a:rPr>
            </a:br>
            <a:r>
              <a:rPr lang="ru-RU" sz="2700" dirty="0" smtClean="0">
                <a:solidFill>
                  <a:schemeClr val="bg1"/>
                </a:solidFill>
              </a:rPr>
              <a:t>при </a:t>
            </a:r>
            <a:r>
              <a:rPr lang="ru-RU" sz="2700" dirty="0">
                <a:solidFill>
                  <a:schemeClr val="bg1"/>
                </a:solidFill>
              </a:rPr>
              <a:t>помощи </a:t>
            </a:r>
            <a:r>
              <a:rPr lang="en-US" sz="2700" dirty="0">
                <a:solidFill>
                  <a:schemeClr val="bg1"/>
                </a:solidFill>
              </a:rPr>
              <a:t>NMS</a:t>
            </a:r>
            <a:endParaRPr lang="ru-RU" sz="2700" dirty="0">
              <a:solidFill>
                <a:schemeClr val="bg1"/>
              </a:solidFill>
            </a:endParaRPr>
          </a:p>
          <a:p>
            <a:pPr lvl="2">
              <a:defRPr sz="2000"/>
            </a:pP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D3856E-C23A-164F-AD59-C457C78E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4120634"/>
            <a:ext cx="4334421" cy="26690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4E0C1BED-CDCE-8048-A755-EE489D441E65}"/>
              </a:ext>
            </a:extLst>
          </p:cNvPr>
          <p:cNvSpPr txBox="1">
            <a:spLocks/>
          </p:cNvSpPr>
          <p:nvPr/>
        </p:nvSpPr>
        <p:spPr>
          <a:xfrm>
            <a:off x="232229" y="3757024"/>
            <a:ext cx="5871028" cy="249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pP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0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300" b="1" dirty="0">
                <a:solidFill>
                  <a:schemeClr val="bg1"/>
                </a:solidFill>
              </a:rPr>
              <a:t>Задачи компьютерного зрения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5867" y="1006911"/>
            <a:ext cx="10515600" cy="39308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>
                <a:solidFill>
                  <a:schemeClr val="bg1"/>
                </a:solidFill>
              </a:rPr>
              <a:t>Среди основных задач компьютерного зрения могут быть выделены следующие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задачи, которые как правило справедливы как для отдельных изображений, так и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для видео-сцен.</a:t>
            </a:r>
            <a:endParaRPr 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Классификация </a:t>
            </a:r>
            <a:r>
              <a:rPr lang="ru-RU" sz="2200" dirty="0">
                <a:solidFill>
                  <a:schemeClr val="bg1"/>
                </a:solidFill>
              </a:rPr>
              <a:t>(рассмотрена в предыдущем модуле).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Обнаружение объектов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Detection</a:t>
            </a:r>
            <a:r>
              <a:rPr lang="ru-RU" sz="2200" dirty="0">
                <a:solidFill>
                  <a:schemeClr val="bg1"/>
                </a:solidFill>
              </a:rPr>
              <a:t>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>
                <a:solidFill>
                  <a:schemeClr val="bg1"/>
                </a:solidFill>
              </a:rPr>
              <a:t>Сегментации классов объектов и сцен </a:t>
            </a:r>
            <a:r>
              <a:rPr lang="ru-RU" sz="2200" dirty="0">
                <a:solidFill>
                  <a:schemeClr val="bg1"/>
                </a:solidFill>
              </a:rPr>
              <a:t>(</a:t>
            </a:r>
            <a:r>
              <a:rPr lang="ru-RU" sz="2200" dirty="0" err="1">
                <a:solidFill>
                  <a:schemeClr val="bg1"/>
                </a:solidFill>
              </a:rPr>
              <a:t>Semantic</a:t>
            </a:r>
            <a:r>
              <a:rPr lang="ru-RU" sz="2200" dirty="0">
                <a:solidFill>
                  <a:schemeClr val="bg1"/>
                </a:solidFill>
              </a:rPr>
              <a:t> Segmentation).</a:t>
            </a:r>
            <a:endParaRPr lang="en-US" sz="22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200" b="1" u="sng" dirty="0" err="1">
                <a:solidFill>
                  <a:schemeClr val="bg1"/>
                </a:solidFill>
              </a:rPr>
              <a:t>Экземплярная</a:t>
            </a:r>
            <a:r>
              <a:rPr lang="ru-RU" sz="2200" b="1" u="sng" dirty="0">
                <a:solidFill>
                  <a:schemeClr val="bg1"/>
                </a:solidFill>
              </a:rPr>
              <a:t> сегментация </a:t>
            </a:r>
            <a:r>
              <a:rPr lang="ru-RU" sz="2200" dirty="0">
                <a:solidFill>
                  <a:schemeClr val="bg1"/>
                </a:solidFill>
              </a:rPr>
              <a:t>(Instance Segmentation).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8" y="3443630"/>
            <a:ext cx="11489954" cy="2441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134882" y="3360210"/>
            <a:ext cx="2961118" cy="2608700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2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907486" cy="11816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</a:t>
            </a:r>
            <a:r>
              <a:rPr sz="4800" b="1" dirty="0" smtClean="0">
                <a:solidFill>
                  <a:schemeClr val="bg1"/>
                </a:solidFill>
              </a:rPr>
              <a:t>R</a:t>
            </a:r>
            <a:r>
              <a:rPr lang="en" sz="4800" b="1" dirty="0">
                <a:solidFill>
                  <a:schemeClr val="bg1"/>
                </a:solidFill>
              </a:rPr>
              <a:t>-</a:t>
            </a:r>
            <a:r>
              <a:rPr sz="4800" b="1" dirty="0" smtClean="0">
                <a:solidFill>
                  <a:schemeClr val="bg1"/>
                </a:solidFill>
              </a:rPr>
              <a:t>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62482" y="1338516"/>
            <a:ext cx="6945623" cy="55194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продолжает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идеи</a:t>
            </a:r>
            <a:r>
              <a:rPr sz="2400" dirty="0">
                <a:solidFill>
                  <a:schemeClr val="bg1"/>
                </a:solidFill>
              </a:rPr>
              <a:t> faster-R-</a:t>
            </a:r>
            <a:r>
              <a:rPr lang="en-US" sz="2400" dirty="0">
                <a:solidFill>
                  <a:schemeClr val="bg1"/>
                </a:solidFill>
              </a:rPr>
              <a:t>CNN</a:t>
            </a:r>
            <a:r>
              <a:rPr sz="2400" dirty="0">
                <a:solidFill>
                  <a:schemeClr val="bg1"/>
                </a:solidFill>
              </a:rPr>
              <a:t> (2017)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и предлагает также </a:t>
            </a:r>
            <a:r>
              <a:rPr lang="ru-RU" sz="2400" dirty="0" err="1">
                <a:solidFill>
                  <a:schemeClr val="bg1"/>
                </a:solidFill>
              </a:rPr>
              <a:t>экземплярную</a:t>
            </a:r>
            <a:r>
              <a:rPr lang="ru-RU" sz="2400" dirty="0">
                <a:solidFill>
                  <a:schemeClr val="bg1"/>
                </a:solidFill>
              </a:rPr>
              <a:t> сегментацию.</a:t>
            </a:r>
            <a:endParaRPr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sz="2400" dirty="0" err="1">
                <a:solidFill>
                  <a:schemeClr val="bg1"/>
                </a:solidFill>
              </a:rPr>
              <a:t>Экземплярная</a:t>
            </a:r>
            <a:r>
              <a:rPr lang="ru-RU" sz="2400" dirty="0">
                <a:solidFill>
                  <a:schemeClr val="bg1"/>
                </a:solidFill>
              </a:rPr>
              <a:t> сегментация реализуется как </a:t>
            </a:r>
            <a:r>
              <a:rPr lang="ru-RU" sz="2400" dirty="0" err="1">
                <a:solidFill>
                  <a:schemeClr val="bg1"/>
                </a:solidFill>
              </a:rPr>
              <a:t>попиксельная</a:t>
            </a:r>
            <a:r>
              <a:rPr lang="ru-RU" sz="2400" dirty="0">
                <a:solidFill>
                  <a:schemeClr val="bg1"/>
                </a:solidFill>
              </a:rPr>
              <a:t> классификация по картам признаков, образованным в количестве, соответствующем числу объектов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То есть для каждого объекта производится семантическая сегментация.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52" y="1309036"/>
            <a:ext cx="5180148" cy="54084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23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5590674" cy="1181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Mask RCNN</a:t>
            </a:r>
          </a:p>
        </p:txBody>
      </p:sp>
      <p:sp>
        <p:nvSpPr>
          <p:cNvPr id="461" name="Объект 2"/>
          <p:cNvSpPr txBox="1">
            <a:spLocks noGrp="1"/>
          </p:cNvSpPr>
          <p:nvPr>
            <p:ph type="body" idx="1"/>
          </p:nvPr>
        </p:nvSpPr>
        <p:spPr>
          <a:xfrm>
            <a:off x="153773" y="1182973"/>
            <a:ext cx="6198901" cy="5564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отличии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от</a:t>
            </a:r>
            <a:r>
              <a:rPr sz="2200" dirty="0">
                <a:solidFill>
                  <a:schemeClr val="bg1"/>
                </a:solidFill>
              </a:rPr>
              <a:t> ROI pooling в Faster RCNN </a:t>
            </a:r>
            <a:r>
              <a:rPr sz="2200" dirty="0" err="1">
                <a:solidFill>
                  <a:schemeClr val="bg1"/>
                </a:solidFill>
              </a:rPr>
              <a:t>тут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ROI Align pooling 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ROI Align </a:t>
            </a:r>
            <a:r>
              <a:rPr sz="2200" dirty="0" err="1">
                <a:solidFill>
                  <a:schemeClr val="bg1"/>
                </a:solidFill>
              </a:rPr>
              <a:t>замена</a:t>
            </a:r>
            <a:r>
              <a:rPr sz="2200" dirty="0">
                <a:solidFill>
                  <a:schemeClr val="bg1"/>
                </a:solidFill>
              </a:rPr>
              <a:t> max pooling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bilinear interpolation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85800" lvl="2">
              <a:lnSpc>
                <a:spcPct val="11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Подход дает выигрыш в 10-50%.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29" y="404261"/>
            <a:ext cx="5933150" cy="6194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309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Network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41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Cascade 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" name="AutoShape 2" descr="Architecture of Faster-RCNN (left) and Cascade-RCNN (right) [25]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64" y="3458001"/>
            <a:ext cx="5135589" cy="2066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614255" y="5669761"/>
            <a:ext cx="163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Cascade 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9576" y="5669761"/>
            <a:ext cx="144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HTC Explained | Papers With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43" y="3197033"/>
            <a:ext cx="6254013" cy="284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9373214" y="6197349"/>
            <a:ext cx="181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Mask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R-CNN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9015112" y="3263315"/>
            <a:ext cx="1142348" cy="3450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8" name="Объект 2"/>
          <p:cNvSpPr txBox="1">
            <a:spLocks noGrp="1"/>
          </p:cNvSpPr>
          <p:nvPr>
            <p:ph type="body" idx="1"/>
          </p:nvPr>
        </p:nvSpPr>
        <p:spPr>
          <a:xfrm>
            <a:off x="222895" y="1349952"/>
            <a:ext cx="11221544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А</a:t>
            </a:r>
            <a:r>
              <a:rPr sz="2200" dirty="0" err="1">
                <a:solidFill>
                  <a:schemeClr val="bg1"/>
                </a:solidFill>
              </a:rPr>
              <a:t>рхитектура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RetinaNet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lang="ru-RU" sz="2200" dirty="0">
                <a:solidFill>
                  <a:schemeClr val="bg1"/>
                </a:solidFill>
              </a:rPr>
              <a:t>одноэтапная </a:t>
            </a:r>
            <a:r>
              <a:rPr sz="2200" dirty="0" err="1">
                <a:solidFill>
                  <a:schemeClr val="bg1"/>
                </a:solidFill>
              </a:rPr>
              <a:t>модификация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архитектур на базе</a:t>
            </a:r>
            <a:r>
              <a:rPr sz="2200" dirty="0">
                <a:solidFill>
                  <a:schemeClr val="bg1"/>
                </a:solidFill>
              </a:rPr>
              <a:t> FPN. 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</a:t>
            </a:r>
            <a:r>
              <a:rPr sz="2200" dirty="0">
                <a:solidFill>
                  <a:schemeClr val="bg1"/>
                </a:solidFill>
              </a:rPr>
              <a:t> FPN backbone и д</a:t>
            </a:r>
            <a:r>
              <a:rPr lang="ru-RU" sz="2200" dirty="0" err="1">
                <a:solidFill>
                  <a:schemeClr val="bg1"/>
                </a:solidFill>
              </a:rPr>
              <a:t>ва</a:t>
            </a:r>
            <a:r>
              <a:rPr lang="ru-RU" sz="2200" dirty="0">
                <a:solidFill>
                  <a:schemeClr val="bg1"/>
                </a:solidFill>
              </a:rPr>
              <a:t> головных блока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/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lang="ru-RU" sz="2200" dirty="0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K </a:t>
            </a:r>
            <a:r>
              <a:rPr lang="ru-RU" sz="2200" dirty="0">
                <a:solidFill>
                  <a:schemeClr val="bg1"/>
                </a:solidFill>
              </a:rPr>
              <a:t>классов </a:t>
            </a:r>
            <a:r>
              <a:rPr sz="2200" dirty="0">
                <a:solidFill>
                  <a:schemeClr val="bg1"/>
                </a:solidFill>
              </a:rPr>
              <a:t>и </a:t>
            </a: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x,y,w,h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ru-RU" sz="2200" dirty="0">
                <a:solidFill>
                  <a:schemeClr val="bg1"/>
                </a:solidFill>
              </a:rPr>
              <a:t> по </a:t>
            </a:r>
            <a:r>
              <a:rPr lang="en-US" sz="2200" dirty="0">
                <a:solidFill>
                  <a:schemeClr val="bg1"/>
                </a:solidFill>
              </a:rPr>
              <a:t>A </a:t>
            </a:r>
            <a:r>
              <a:rPr lang="ru-RU" sz="2200" dirty="0" err="1">
                <a:solidFill>
                  <a:schemeClr val="bg1"/>
                </a:solidFill>
              </a:rPr>
              <a:t>анхарам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  <a:p>
            <a:pPr marL="685800" lvl="1" indent="-228600" algn="just">
              <a:spcBef>
                <a:spcPts val="50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Loss </a:t>
            </a:r>
            <a:r>
              <a:rPr lang="ru-RU" sz="2200" dirty="0">
                <a:solidFill>
                  <a:schemeClr val="bg1"/>
                </a:solidFill>
              </a:rPr>
              <a:t>классификации считается особым способом с дисбалансом в сторону сложно выделяемых объектов . </a:t>
            </a: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3" y="3263315"/>
            <a:ext cx="6666549" cy="34503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9074258" y="3263315"/>
            <a:ext cx="883403" cy="34503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4258" y="326331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074258" y="3336632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074257" y="3421145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074258" y="3505447"/>
            <a:ext cx="883403" cy="8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4500000">
            <a:off x="8510459" y="481391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10-100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тыс.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Заголовок 1"/>
          <p:cNvSpPr txBox="1">
            <a:spLocks noGrp="1"/>
          </p:cNvSpPr>
          <p:nvPr>
            <p:ph type="title"/>
          </p:nvPr>
        </p:nvSpPr>
        <p:spPr>
          <a:xfrm>
            <a:off x="434566" y="365125"/>
            <a:ext cx="10919234" cy="11448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RetinaNet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</a:rPr>
                  <a:t>Основная идея в том, чтобы убрать доп.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(доп. Анализ) и </a:t>
                </a:r>
                <a:r>
                  <a:rPr lang="en-US" sz="2200" dirty="0">
                    <a:solidFill>
                      <a:schemeClr val="bg1"/>
                    </a:solidFill>
                  </a:rPr>
                  <a:t>ROI Pooling,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которые делают сеть многоэтапной и вычислительно сложной.</a:t>
                </a:r>
              </a:p>
              <a:p>
                <a:pPr lvl="1"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1800" dirty="0">
                    <a:solidFill>
                      <a:schemeClr val="bg1"/>
                    </a:solidFill>
                  </a:rPr>
                  <a:t>Таким образом подход становится одноэтапным.</a:t>
                </a:r>
                <a:endParaRPr lang="ru-RU" sz="1800" dirty="0">
                  <a:solidFill>
                    <a:schemeClr val="bg1"/>
                  </a:solidFill>
                  <a:sym typeface="Calibri"/>
                </a:endParaRPr>
              </a:p>
              <a:p>
                <a:pPr hangingPunct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 данной сети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RPN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выполняется для каждого масштаба </a:t>
                </a:r>
                <a:r>
                  <a:rPr lang="en-US" sz="2200" dirty="0">
                    <a:solidFill>
                      <a:schemeClr val="bg1"/>
                    </a:solidFill>
                    <a:sym typeface="Calibri"/>
                  </a:rPr>
                  <a:t>FPN </a:t>
                </a:r>
                <a:r>
                  <a:rPr lang="ru-RU" sz="2200" dirty="0">
                    <a:solidFill>
                      <a:schemeClr val="bg1"/>
                    </a:solidFill>
                    <a:sym typeface="Calibri"/>
                  </a:rPr>
                  <a:t>при помощи сверточного слоя.</a:t>
                </a:r>
                <a:endParaRPr lang="en-US" sz="2200" dirty="0">
                  <a:solidFill>
                    <a:schemeClr val="bg1"/>
                  </a:solidFill>
                  <a:sym typeface="Calibri"/>
                </a:endParaRPr>
              </a:p>
              <a:p>
                <a:pPr algn="just"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</a:t>
                </a:r>
                <a:endParaRPr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8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2894" y="1349952"/>
                <a:ext cx="11617653" cy="5142923"/>
              </a:xfrm>
              <a:prstGeom prst="rect">
                <a:avLst/>
              </a:prstGeom>
              <a:blipFill>
                <a:blip r:embed="rId2"/>
                <a:stretch>
                  <a:fillRect l="-546" t="-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42" y="3272690"/>
            <a:ext cx="6537406" cy="3383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52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 indent="-228600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Нет промежуточного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На выходе сети получается </a:t>
                </a:r>
                <a14:m>
                  <m:oMath xmlns:m="http://schemas.openxmlformats.org/officeDocument/2006/math"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10-100 тысяч регионов кандидатов.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Предполагается, что большая часть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 будет пустыми – сеть легко их классифицирует как фон</a:t>
                </a:r>
                <a:r>
                  <a:rPr lang="en-US" sz="2200" dirty="0">
                    <a:solidFill>
                      <a:schemeClr val="bg1"/>
                    </a:solidFill>
                  </a:rPr>
                  <a:t> - easy negatives samples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Часто объекты сложны для классификации и не попадают в отбор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итогового </a:t>
                </a:r>
                <a:r>
                  <a:rPr lang="en" sz="2200" dirty="0">
                    <a:solidFill>
                      <a:schemeClr val="bg1"/>
                    </a:solidFill>
                  </a:rPr>
                  <a:t>NMS </a:t>
                </a:r>
                <a:r>
                  <a:rPr lang="ru-RU" sz="2200" dirty="0">
                    <a:solidFill>
                      <a:schemeClr val="bg1"/>
                    </a:solidFill>
                  </a:rPr>
                  <a:t>из-за сложности обучения для них – такие объекты называют </a:t>
                </a:r>
                <a:r>
                  <a:rPr lang="en-US" sz="2200" dirty="0">
                    <a:solidFill>
                      <a:schemeClr val="bg1"/>
                    </a:solidFill>
                  </a:rPr>
                  <a:t>hard positive samples.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их компенсации возможны несколько подходов: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предыдущих моделях дисбаланс компенсировался промежуточным </a:t>
                </a:r>
                <a:r>
                  <a:rPr lang="en-US" sz="2200" dirty="0">
                    <a:solidFill>
                      <a:schemeClr val="bg1"/>
                    </a:solidFill>
                  </a:rPr>
                  <a:t>NMS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дополнительное формирование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минибатча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(например увеличенное число примеров с только фоном или примеров со сложными случаями (</a:t>
                </a:r>
                <a:r>
                  <a:rPr lang="en-US" sz="2200" dirty="0">
                    <a:solidFill>
                      <a:schemeClr val="bg1"/>
                    </a:solidFill>
                  </a:rPr>
                  <a:t>On-line Hard Example Mining</a:t>
                </a:r>
                <a:r>
                  <a:rPr lang="ru-RU" sz="2200" dirty="0">
                    <a:solidFill>
                      <a:schemeClr val="bg1"/>
                    </a:solidFill>
                  </a:rPr>
                  <a:t>)). </a:t>
                </a:r>
              </a:p>
              <a:p>
                <a:pPr lvl="2">
                  <a:lnSpc>
                    <a:spcPct val="100000"/>
                  </a:lnSpc>
                  <a:spcBef>
                    <a:spcPts val="40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Компенсация дисбаланса функцией потерь</a:t>
                </a:r>
                <a:endParaRPr lang="en" sz="2200" dirty="0">
                  <a:solidFill>
                    <a:schemeClr val="bg1"/>
                  </a:solidFill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ru-RU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 err="1">
                <a:solidFill>
                  <a:schemeClr val="bg1"/>
                </a:solidFill>
              </a:rPr>
              <a:t>RetinaNet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Для балансирования таких случаев предложен </a:t>
                </a:r>
                <a:r>
                  <a:rPr lang="en" sz="2200" dirty="0">
                    <a:solidFill>
                      <a:schemeClr val="bg1"/>
                    </a:solidFill>
                  </a:rPr>
                  <a:t>focal loss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SzTx/>
                  <a:buNone/>
                  <a:defRPr sz="2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func>
                      <m:func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если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;в другом случае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ar-AE" sz="2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  <a:sym typeface="Calibri"/>
                  </a:rPr>
                  <a:t>.</a:t>
                </a: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При этом подходе все объекты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батче</a:t>
                </a:r>
                <a:r>
                  <a:rPr lang="ru-RU" sz="2200" dirty="0">
                    <a:solidFill>
                      <a:schemeClr val="bg1"/>
                    </a:solidFill>
                  </a:rPr>
                  <a:t>, которые сложны для классификации получат гораздо больший вес, чем, те, которые легко классифицировать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Сложные объекты – значит маленький </a:t>
                </a:r>
                <a:r>
                  <a:rPr lang="en" sz="2200" dirty="0">
                    <a:solidFill>
                      <a:schemeClr val="bg1"/>
                    </a:solidFill>
                  </a:rPr>
                  <a:t>score 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В статье 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подбирается обратно-пропорционально отношению числа сложно классифицируемых примеров к общему числу примеров </a:t>
                </a: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Общая функция потерь считается как </a:t>
                </a:r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ar-AE" sz="2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где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гиперпараметр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;</a:t>
                </a:r>
                <a:br>
                  <a:rPr lang="ru-RU" sz="2200" dirty="0">
                    <a:solidFill>
                      <a:schemeClr val="bg1"/>
                    </a:solidFill>
                  </a:rPr>
                </a:b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>
                    <a:solidFill>
                      <a:schemeClr val="bg1"/>
                    </a:solidFill>
                  </a:rPr>
                  <a:t>модифицированный </a:t>
                </a:r>
                <a:r>
                  <a:rPr lang="en" sz="2200" dirty="0">
                    <a:solidFill>
                      <a:schemeClr val="bg1"/>
                    </a:solidFill>
                  </a:rPr>
                  <a:t>Huber Loss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(L1-soft loss)</a:t>
                </a:r>
                <a:r>
                  <a:rPr lang="en" sz="2200" dirty="0">
                    <a:solidFill>
                      <a:schemeClr val="bg1"/>
                    </a:solidFill>
                  </a:rPr>
                  <a:t>.</a:t>
                </a:r>
                <a:endParaRPr lang="ru-RU" sz="22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800" dirty="0">
                    <a:solidFill>
                      <a:schemeClr val="bg1"/>
                    </a:solidFill>
                  </a:rPr>
                  <a:t>Позитивные семплы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800" dirty="0">
                    <a:solidFill>
                      <a:schemeClr val="bg1"/>
                    </a:solidFill>
                  </a:rPr>
                  <a:t> негативные с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; </a:t>
                </a:r>
                <a:r>
                  <a:rPr lang="ru-RU" sz="1800" dirty="0">
                    <a:solidFill>
                      <a:schemeClr val="bg1"/>
                    </a:solidFill>
                  </a:rPr>
                  <a:t>остальные игнорируются.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ru-RU" sz="1600" dirty="0">
                    <a:solidFill>
                      <a:schemeClr val="bg1"/>
                    </a:solidFill>
                  </a:rPr>
                  <a:t>только для позитивных семплов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То есть семплы которые часто пересекаются – позитивные, типа сеть что то выделит, хоть 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неуверено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Если явно разбросанные объекты, то есть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1600" dirty="0" smtClean="0">
                    <a:solidFill>
                      <a:schemeClr val="bg1"/>
                    </a:solidFill>
                  </a:rPr>
                  <a:t> – вероятно фон.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1600" dirty="0" smtClean="0">
                    <a:solidFill>
                      <a:schemeClr val="bg1"/>
                    </a:solidFill>
                  </a:rPr>
                  <a:t>Это как бы независимый признак по которому без потери </a:t>
                </a:r>
                <a:r>
                  <a:rPr lang="ru-RU" sz="1600" dirty="0" err="1" smtClean="0">
                    <a:solidFill>
                      <a:schemeClr val="bg1"/>
                    </a:solidFill>
                  </a:rPr>
                  <a:t>лосса</a:t>
                </a:r>
                <a:r>
                  <a:rPr lang="ru-RU" sz="1600" dirty="0" smtClean="0">
                    <a:solidFill>
                      <a:schemeClr val="bg1"/>
                    </a:solidFill>
                  </a:rPr>
                  <a:t> обучать сеть</a:t>
                </a:r>
                <a:endParaRPr lang="ru-RU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644" y="1249990"/>
                <a:ext cx="11617653" cy="5458818"/>
              </a:xfrm>
              <a:prstGeom prst="rect">
                <a:avLst/>
              </a:prstGeom>
              <a:blipFill>
                <a:blip r:embed="rId2"/>
                <a:stretch>
                  <a:fillRect l="-630" t="-781" r="-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5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smtClean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12365656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CNN-</a:t>
            </a:r>
            <a:r>
              <a:rPr lang="ru-RU" sz="2400" b="1" dirty="0" err="1">
                <a:solidFill>
                  <a:schemeClr val="bg1"/>
                </a:solidFill>
              </a:rPr>
              <a:t>бэкбон</a:t>
            </a:r>
            <a:r>
              <a:rPr lang="ru-RU" sz="2400" dirty="0">
                <a:solidFill>
                  <a:schemeClr val="bg1"/>
                </a:solidFill>
              </a:rPr>
              <a:t> для формирования </a:t>
            </a:r>
            <a:r>
              <a:rPr lang="en-US" sz="2400" dirty="0">
                <a:solidFill>
                  <a:schemeClr val="bg1"/>
                </a:solidFill>
              </a:rPr>
              <a:t>feature </a:t>
            </a:r>
            <a:r>
              <a:rPr lang="en-US" sz="2400" dirty="0" smtClean="0">
                <a:solidFill>
                  <a:schemeClr val="bg1"/>
                </a:solidFill>
              </a:rPr>
              <a:t>map (</a:t>
            </a:r>
            <a:r>
              <a:rPr lang="en-US" sz="2400" dirty="0" err="1" smtClean="0">
                <a:solidFill>
                  <a:schemeClr val="bg1"/>
                </a:solidFill>
              </a:rPr>
              <a:t>ResNet</a:t>
            </a:r>
            <a:r>
              <a:rPr lang="en-US" sz="2400" dirty="0" smtClean="0">
                <a:solidFill>
                  <a:schemeClr val="bg1"/>
                </a:solidFill>
              </a:rPr>
              <a:t> + 1d </a:t>
            </a:r>
            <a:r>
              <a:rPr lang="ru-RU" sz="2400" dirty="0" smtClean="0">
                <a:solidFill>
                  <a:schemeClr val="bg1"/>
                </a:solidFill>
              </a:rPr>
              <a:t>свертка</a:t>
            </a:r>
            <a:r>
              <a:rPr lang="en-US" sz="2400" dirty="0" smtClean="0">
                <a:solidFill>
                  <a:schemeClr val="bg1"/>
                </a:solidFill>
              </a:rPr>
              <a:t>);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Encoder</a:t>
            </a:r>
            <a:r>
              <a:rPr lang="ru-RU" sz="2400" b="1" dirty="0" smtClean="0">
                <a:solidFill>
                  <a:schemeClr val="bg1"/>
                </a:solidFill>
              </a:rPr>
              <a:t> - </a:t>
            </a:r>
            <a:r>
              <a:rPr lang="en-US" sz="2400" b="1" dirty="0">
                <a:solidFill>
                  <a:schemeClr val="bg1"/>
                </a:solidFill>
              </a:rPr>
              <a:t>Decoder </a:t>
            </a:r>
            <a:r>
              <a:rPr lang="ru-RU" sz="2400" b="1" dirty="0" err="1" smtClean="0">
                <a:solidFill>
                  <a:schemeClr val="bg1"/>
                </a:solidFill>
              </a:rPr>
              <a:t>трансформер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(</a:t>
            </a:r>
            <a:r>
              <a:rPr lang="en-US" sz="2400" b="1" dirty="0" err="1" smtClean="0">
                <a:solidFill>
                  <a:schemeClr val="bg1"/>
                </a:solidFill>
              </a:rPr>
              <a:t>ViT</a:t>
            </a:r>
            <a:r>
              <a:rPr lang="en-US" sz="2400" b="1" dirty="0" smtClean="0">
                <a:solidFill>
                  <a:schemeClr val="bg1"/>
                </a:solidFill>
              </a:rPr>
              <a:t>-like)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Anchor-free </a:t>
            </a:r>
            <a:r>
              <a:rPr lang="ru-RU" sz="2400" b="1" dirty="0" smtClean="0">
                <a:solidFill>
                  <a:schemeClr val="bg1"/>
                </a:solidFill>
              </a:rPr>
              <a:t>архитектура – роль </a:t>
            </a:r>
            <a:r>
              <a:rPr lang="ru-RU" sz="2400" b="1" dirty="0" err="1" smtClean="0">
                <a:solidFill>
                  <a:schemeClr val="bg1"/>
                </a:solidFill>
              </a:rPr>
              <a:t>анхоров</a:t>
            </a:r>
            <a:r>
              <a:rPr lang="ru-RU" sz="2400" b="1" dirty="0" smtClean="0">
                <a:solidFill>
                  <a:schemeClr val="bg1"/>
                </a:solidFill>
              </a:rPr>
              <a:t> заменяет декодер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NMS-Free </a:t>
            </a:r>
            <a:r>
              <a:rPr lang="ru-RU" sz="2400" b="1" dirty="0" smtClean="0">
                <a:solidFill>
                  <a:schemeClr val="bg1"/>
                </a:solidFill>
              </a:rPr>
              <a:t>архитектура (</a:t>
            </a:r>
            <a:r>
              <a:rPr lang="en-US" sz="2400" b="1" dirty="0" smtClean="0">
                <a:solidFill>
                  <a:schemeClr val="bg1"/>
                </a:solidFill>
              </a:rPr>
              <a:t>one-to-one)</a:t>
            </a:r>
            <a:r>
              <a:rPr lang="ru-RU" sz="2400" b="1" dirty="0" smtClean="0">
                <a:solidFill>
                  <a:schemeClr val="bg1"/>
                </a:solidFill>
              </a:rPr>
              <a:t>. Решается задача о назначениях -  комбинаторная задача расстановки предсказаний и объектов по </a:t>
            </a:r>
            <a:r>
              <a:rPr lang="ru-RU" sz="2400" b="1" dirty="0" err="1" smtClean="0">
                <a:solidFill>
                  <a:schemeClr val="bg1"/>
                </a:solidFill>
              </a:rPr>
              <a:t>лосу</a:t>
            </a:r>
            <a:r>
              <a:rPr lang="ru-RU" sz="2400" b="1" dirty="0" smtClean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ru-RU" sz="2000" b="1" dirty="0" smtClean="0">
                <a:solidFill>
                  <a:schemeClr val="bg1"/>
                </a:solidFill>
              </a:rPr>
              <a:t>Иногда </a:t>
            </a:r>
            <a:r>
              <a:rPr lang="en-US" sz="2000" b="1" dirty="0" smtClean="0">
                <a:solidFill>
                  <a:schemeClr val="bg1"/>
                </a:solidFill>
              </a:rPr>
              <a:t>NMS </a:t>
            </a:r>
            <a:r>
              <a:rPr lang="ru-RU" sz="2000" b="1" dirty="0" smtClean="0">
                <a:solidFill>
                  <a:schemeClr val="bg1"/>
                </a:solidFill>
              </a:rPr>
              <a:t>докидывают – особенно для маленьких объектов.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Дополнительные варианты для </a:t>
            </a:r>
            <a:r>
              <a:rPr lang="en-US" sz="2400" b="1" dirty="0">
                <a:solidFill>
                  <a:schemeClr val="bg1"/>
                </a:solidFill>
              </a:rPr>
              <a:t>panoptic </a:t>
            </a:r>
            <a:r>
              <a:rPr lang="ru-RU" sz="2400" b="1" dirty="0">
                <a:solidFill>
                  <a:schemeClr val="bg1"/>
                </a:solidFill>
              </a:rPr>
              <a:t>и </a:t>
            </a:r>
            <a:r>
              <a:rPr lang="en-US" sz="2400" b="1" dirty="0">
                <a:solidFill>
                  <a:schemeClr val="bg1"/>
                </a:solidFill>
              </a:rPr>
              <a:t>semantic </a:t>
            </a:r>
            <a:r>
              <a:rPr lang="en-US" sz="2400" b="1" dirty="0" err="1">
                <a:solidFill>
                  <a:schemeClr val="bg1"/>
                </a:solidFill>
              </a:rPr>
              <a:t>segmentatiob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44" y="4205628"/>
            <a:ext cx="8824686" cy="23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2806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651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-US" sz="4800" b="1" dirty="0" smtClean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194644" y="1249990"/>
            <a:ext cx="701260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Encoder</a:t>
            </a:r>
            <a:r>
              <a:rPr lang="ru-RU" sz="2200" b="1" dirty="0" smtClean="0">
                <a:solidFill>
                  <a:schemeClr val="bg1"/>
                </a:solidFill>
              </a:rPr>
              <a:t> </a:t>
            </a:r>
            <a:r>
              <a:rPr lang="ru-RU" sz="2200" b="1" dirty="0" err="1" smtClean="0">
                <a:solidFill>
                  <a:schemeClr val="bg1"/>
                </a:solidFill>
              </a:rPr>
              <a:t>трансформер</a:t>
            </a:r>
            <a:r>
              <a:rPr lang="ru-RU" sz="2200" b="1" dirty="0" smtClean="0">
                <a:solidFill>
                  <a:schemeClr val="bg1"/>
                </a:solidFill>
              </a:rPr>
              <a:t> </a:t>
            </a:r>
            <a:r>
              <a:rPr lang="ru-RU" sz="2200" b="1" dirty="0">
                <a:solidFill>
                  <a:schemeClr val="bg1"/>
                </a:solidFill>
              </a:rPr>
              <a:t>(</a:t>
            </a:r>
            <a:r>
              <a:rPr lang="en-US" sz="2200" b="1" dirty="0" err="1" smtClean="0">
                <a:solidFill>
                  <a:schemeClr val="bg1"/>
                </a:solidFill>
              </a:rPr>
              <a:t>ViT</a:t>
            </a:r>
            <a:r>
              <a:rPr lang="en-US" sz="2200" b="1" dirty="0" smtClean="0">
                <a:solidFill>
                  <a:schemeClr val="bg1"/>
                </a:solidFill>
              </a:rPr>
              <a:t>-like) </a:t>
            </a:r>
            <a:endParaRPr lang="ru-RU" sz="2200" b="1" dirty="0" smtClean="0">
              <a:solidFill>
                <a:schemeClr val="bg1"/>
              </a:solidFill>
            </a:endParaRPr>
          </a:p>
          <a:p>
            <a:pPr lvl="1"/>
            <a:r>
              <a:rPr lang="ru-RU" sz="2200" b="1" dirty="0" smtClean="0">
                <a:solidFill>
                  <a:schemeClr val="bg1"/>
                </a:solidFill>
              </a:rPr>
              <a:t>Фиксированное </a:t>
            </a:r>
            <a:r>
              <a:rPr lang="ru-RU" sz="2200" b="1" dirty="0">
                <a:solidFill>
                  <a:schemeClr val="bg1"/>
                </a:solidFill>
              </a:rPr>
              <a:t>позиционное кодирование (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b="1" dirty="0">
                <a:solidFill>
                  <a:schemeClr val="bg1"/>
                </a:solidFill>
              </a:rPr>
              <a:t>), </a:t>
            </a:r>
            <a:r>
              <a:rPr lang="ru-RU" sz="2200" b="1" dirty="0" smtClean="0">
                <a:solidFill>
                  <a:schemeClr val="bg1"/>
                </a:solidFill>
              </a:rPr>
              <a:t>в декодер и </a:t>
            </a:r>
            <a:r>
              <a:rPr lang="ru-RU" sz="2200" b="1" dirty="0" err="1" smtClean="0">
                <a:solidFill>
                  <a:schemeClr val="bg1"/>
                </a:solidFill>
              </a:rPr>
              <a:t>энкодер</a:t>
            </a:r>
            <a:r>
              <a:rPr lang="ru-RU" sz="2200" b="1" dirty="0" smtClean="0">
                <a:solidFill>
                  <a:schemeClr val="bg1"/>
                </a:solidFill>
              </a:rPr>
              <a:t>. Кодирование добавляют только к </a:t>
            </a:r>
            <a:r>
              <a:rPr lang="en-US" sz="2200" b="1" dirty="0" smtClean="0">
                <a:solidFill>
                  <a:schemeClr val="bg1"/>
                </a:solidFill>
              </a:rPr>
              <a:t>Q, K </a:t>
            </a:r>
            <a:r>
              <a:rPr lang="ru-RU" sz="2200" b="1" dirty="0" smtClean="0">
                <a:solidFill>
                  <a:schemeClr val="bg1"/>
                </a:solidFill>
              </a:rPr>
              <a:t>– в каждом слое.</a:t>
            </a:r>
            <a:endParaRPr lang="en-US" sz="2200" b="1" dirty="0" smtClean="0">
              <a:solidFill>
                <a:schemeClr val="bg1"/>
              </a:solidFill>
            </a:endParaRPr>
          </a:p>
          <a:p>
            <a:r>
              <a:rPr lang="en-US" sz="2200" b="1" dirty="0" smtClean="0">
                <a:solidFill>
                  <a:schemeClr val="bg1"/>
                </a:solidFill>
              </a:rPr>
              <a:t>Feed-Forward </a:t>
            </a:r>
            <a:r>
              <a:rPr lang="en-US" sz="2200" b="1" dirty="0">
                <a:solidFill>
                  <a:schemeClr val="bg1"/>
                </a:solidFill>
              </a:rPr>
              <a:t>Network (FFN)</a:t>
            </a:r>
            <a:r>
              <a:rPr lang="en-US" sz="2200" dirty="0">
                <a:solidFill>
                  <a:schemeClr val="bg1"/>
                </a:solidFill>
              </a:rPr>
              <a:t> </a:t>
            </a:r>
            <a:r>
              <a:rPr lang="ru-RU" sz="2200" dirty="0">
                <a:solidFill>
                  <a:schemeClr val="bg1"/>
                </a:solidFill>
              </a:rPr>
              <a:t>для формирования финального предсказания </a:t>
            </a:r>
            <a:r>
              <a:rPr lang="ru-RU" sz="2200" dirty="0" err="1">
                <a:solidFill>
                  <a:schemeClr val="bg1"/>
                </a:solidFill>
              </a:rPr>
              <a:t>детекции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en-US" sz="2200" dirty="0" smtClean="0">
              <a:solidFill>
                <a:schemeClr val="bg1"/>
              </a:solidFill>
            </a:endParaRPr>
          </a:p>
          <a:p>
            <a:pPr lvl="1"/>
            <a:r>
              <a:rPr lang="ru-RU" sz="2200" dirty="0" smtClean="0">
                <a:solidFill>
                  <a:schemeClr val="bg1"/>
                </a:solidFill>
              </a:rPr>
              <a:t>Добавляют специальный класс </a:t>
            </a:r>
            <a:r>
              <a:rPr lang="en-US" sz="2200" dirty="0" smtClean="0">
                <a:solidFill>
                  <a:schemeClr val="bg1"/>
                </a:solidFill>
              </a:rPr>
              <a:t>no-object - </a:t>
            </a:r>
            <a:r>
              <a:rPr lang="ru-RU" sz="2200" dirty="0" smtClean="0">
                <a:solidFill>
                  <a:schemeClr val="bg1"/>
                </a:solidFill>
              </a:rPr>
              <a:t> чтобы фильтровать пустые </a:t>
            </a:r>
            <a:r>
              <a:rPr lang="ru-RU" sz="2200" dirty="0" err="1" smtClean="0">
                <a:solidFill>
                  <a:schemeClr val="bg1"/>
                </a:solidFill>
              </a:rPr>
              <a:t>анхоры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Показано что </a:t>
            </a:r>
            <a:r>
              <a:rPr lang="en-US" sz="2200" dirty="0" smtClean="0">
                <a:solidFill>
                  <a:schemeClr val="bg1"/>
                </a:solidFill>
              </a:rPr>
              <a:t>MHSA </a:t>
            </a:r>
            <a:r>
              <a:rPr lang="ru-RU" sz="2200" dirty="0" smtClean="0">
                <a:solidFill>
                  <a:schemeClr val="bg1"/>
                </a:solidFill>
              </a:rPr>
              <a:t>каждая голова решает задачу: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подзадачи локализации и классификации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50" name="Picture 6" descr="https://blog.deepschool.ru/wp-content/uploads/2024/08/untitled-2024-08-31t154220.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72" y="1285489"/>
            <a:ext cx="4808528" cy="517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938" y="1031921"/>
            <a:ext cx="11767460" cy="2564395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объектов = классификация сегментов изображения + определения координат объекта в каждом сегменте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Объектная сегментация = Обнаружение объектов + семантическая сегментация каждого сегмента изображения.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Обнаружение ключевых точек = классификация сегментов изображения + определения координат особых точек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Обнаружение ориентированных рамок = рамка + угол наклона</a:t>
            </a:r>
            <a:endParaRPr lang="ru-RU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ru-RU" sz="1600" dirty="0" err="1" smtClean="0">
                <a:solidFill>
                  <a:schemeClr val="bg1"/>
                </a:solidFill>
              </a:rPr>
              <a:t>Паноптическая</a:t>
            </a:r>
            <a:r>
              <a:rPr lang="ru-RU" sz="1600" dirty="0" smtClean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сегментация = Обнаружение объектов + семантическая сегментация всего изображения 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B5BB25C-C92A-B692-4A83-C014B59A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r="33420"/>
          <a:stretch/>
        </p:blipFill>
        <p:spPr bwMode="auto">
          <a:xfrm>
            <a:off x="2607607" y="4035789"/>
            <a:ext cx="2124421" cy="23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DAAAF6-BEBD-839D-28B4-AEB96E2AC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r="32331"/>
          <a:stretch/>
        </p:blipFill>
        <p:spPr bwMode="auto">
          <a:xfrm>
            <a:off x="418938" y="4035789"/>
            <a:ext cx="2028616" cy="23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06952B8-C4F6-A398-6C9D-2F52AD19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" r="34465"/>
          <a:stretch/>
        </p:blipFill>
        <p:spPr bwMode="auto">
          <a:xfrm>
            <a:off x="4892081" y="4045342"/>
            <a:ext cx="2124421" cy="23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311708EE-D9DB-58BC-3570-E5E886953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r="33158"/>
          <a:stretch/>
        </p:blipFill>
        <p:spPr bwMode="auto">
          <a:xfrm>
            <a:off x="7160974" y="4051696"/>
            <a:ext cx="2124421" cy="23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AE21B-9B97-2552-4B9E-E200F9E3B55E}"/>
              </a:ext>
            </a:extLst>
          </p:cNvPr>
          <p:cNvSpPr txBox="1"/>
          <p:nvPr/>
        </p:nvSpPr>
        <p:spPr>
          <a:xfrm>
            <a:off x="557589" y="364513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O</a:t>
            </a:r>
            <a:r>
              <a:rPr lang="ru-RU" b="1" dirty="0" err="1">
                <a:solidFill>
                  <a:schemeClr val="bg1"/>
                </a:solidFill>
              </a:rPr>
              <a:t>bje</a:t>
            </a:r>
            <a:r>
              <a:rPr lang="en-US" b="1" dirty="0" err="1">
                <a:solidFill>
                  <a:schemeClr val="bg1"/>
                </a:solidFill>
              </a:rPr>
              <a:t>ct</a:t>
            </a:r>
            <a:r>
              <a:rPr lang="en-US" b="1" dirty="0">
                <a:solidFill>
                  <a:schemeClr val="bg1"/>
                </a:solidFill>
              </a:rPr>
              <a:t>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52364-F003-4D5B-3CF1-B012558E1E60}"/>
              </a:ext>
            </a:extLst>
          </p:cNvPr>
          <p:cNvSpPr txBox="1"/>
          <p:nvPr/>
        </p:nvSpPr>
        <p:spPr>
          <a:xfrm>
            <a:off x="2610249" y="3596316"/>
            <a:ext cx="22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Instant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8E374-2BFC-AC63-EBE6-D0703F051444}"/>
              </a:ext>
            </a:extLst>
          </p:cNvPr>
          <p:cNvSpPr txBox="1"/>
          <p:nvPr/>
        </p:nvSpPr>
        <p:spPr>
          <a:xfrm>
            <a:off x="4845942" y="3596316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point detection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4A9BAD-F5B1-1B58-C400-80A509B655F0}"/>
              </a:ext>
            </a:extLst>
          </p:cNvPr>
          <p:cNvSpPr txBox="1"/>
          <p:nvPr/>
        </p:nvSpPr>
        <p:spPr>
          <a:xfrm>
            <a:off x="7030710" y="3596316"/>
            <a:ext cx="23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Panoptic segmentation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Oriented Object Detection in Aerial Images Based on Area Ratio of  Parallelo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/>
          <a:stretch/>
        </p:blipFill>
        <p:spPr bwMode="auto">
          <a:xfrm>
            <a:off x="9461029" y="3965648"/>
            <a:ext cx="2604747" cy="2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3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Декодер </a:t>
            </a:r>
            <a:r>
              <a:rPr lang="en-US" sz="4800" b="1" dirty="0" smtClean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b="1" dirty="0" smtClean="0">
                <a:solidFill>
                  <a:schemeClr val="bg1"/>
                </a:solidFill>
              </a:rPr>
              <a:t>Цель декодера – сформировать последовательность из </a:t>
            </a:r>
            <a:r>
              <a:rPr lang="ru-RU" sz="2200" b="1" dirty="0" err="1" smtClean="0">
                <a:solidFill>
                  <a:schemeClr val="bg1"/>
                </a:solidFill>
              </a:rPr>
              <a:t>токенов</a:t>
            </a:r>
            <a:r>
              <a:rPr lang="ru-RU" sz="22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sz="2200" b="1" dirty="0">
                <a:solidFill>
                  <a:schemeClr val="bg1"/>
                </a:solidFill>
              </a:rPr>
              <a:t>параллельный </a:t>
            </a:r>
            <a:r>
              <a:rPr lang="ru-RU" sz="2200" b="1" dirty="0" err="1">
                <a:solidFill>
                  <a:schemeClr val="bg1"/>
                </a:solidFill>
              </a:rPr>
              <a:t>декодинг</a:t>
            </a:r>
            <a:r>
              <a:rPr lang="ru-RU" sz="2200" dirty="0">
                <a:solidFill>
                  <a:schemeClr val="bg1"/>
                </a:solidFill>
              </a:rPr>
              <a:t>: </a:t>
            </a:r>
            <a:r>
              <a:rPr lang="ru-RU" sz="2200" dirty="0">
                <a:solidFill>
                  <a:schemeClr val="bg1"/>
                </a:solidFill>
              </a:rPr>
              <a:t>исходные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 (PAD </a:t>
            </a:r>
            <a:r>
              <a:rPr lang="ru-RU" sz="2200" dirty="0" err="1">
                <a:solidFill>
                  <a:schemeClr val="bg1"/>
                </a:solidFill>
              </a:rPr>
              <a:t>токены</a:t>
            </a:r>
            <a:r>
              <a:rPr lang="ru-RU" sz="2200" dirty="0">
                <a:solidFill>
                  <a:schemeClr val="bg1"/>
                </a:solidFill>
              </a:rPr>
              <a:t>) постепенно уточняются с помощью k шагов, пока не будет достигнуто условие </a:t>
            </a:r>
            <a:r>
              <a:rPr lang="ru-RU" sz="2200" dirty="0" smtClean="0">
                <a:solidFill>
                  <a:schemeClr val="bg1"/>
                </a:solidFill>
              </a:rPr>
              <a:t>остановки, </a:t>
            </a:r>
            <a:r>
              <a:rPr lang="en-US" sz="2200" dirty="0" smtClean="0">
                <a:solidFill>
                  <a:schemeClr val="bg1"/>
                </a:solidFill>
              </a:rPr>
              <a:t>k&lt;m (</a:t>
            </a:r>
            <a:r>
              <a:rPr lang="ru-RU" sz="2200" dirty="0" smtClean="0">
                <a:solidFill>
                  <a:schemeClr val="bg1"/>
                </a:solidFill>
              </a:rPr>
              <a:t>числа </a:t>
            </a:r>
            <a:r>
              <a:rPr lang="ru-RU" sz="2200" dirty="0" err="1" smtClean="0">
                <a:solidFill>
                  <a:schemeClr val="bg1"/>
                </a:solidFill>
              </a:rPr>
              <a:t>токенов</a:t>
            </a:r>
            <a:r>
              <a:rPr lang="ru-RU" sz="2200" dirty="0" smtClean="0">
                <a:solidFill>
                  <a:schemeClr val="bg1"/>
                </a:solidFill>
              </a:rPr>
              <a:t>= максимальное число </a:t>
            </a:r>
            <a:r>
              <a:rPr lang="ru-RU" sz="2200" dirty="0" err="1" smtClean="0">
                <a:solidFill>
                  <a:schemeClr val="bg1"/>
                </a:solidFill>
              </a:rPr>
              <a:t>детекций</a:t>
            </a:r>
            <a:r>
              <a:rPr lang="ru-RU" sz="2200" dirty="0" smtClean="0">
                <a:solidFill>
                  <a:schemeClr val="bg1"/>
                </a:solidFill>
              </a:rPr>
              <a:t>).</a:t>
            </a:r>
            <a:endParaRPr lang="ru-RU" sz="2200" dirty="0">
              <a:solidFill>
                <a:schemeClr val="bg1"/>
              </a:solidFill>
            </a:endParaRPr>
          </a:p>
          <a:p>
            <a:r>
              <a:rPr lang="ru-RU" sz="2200" b="1" dirty="0" smtClean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Spatial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positional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encoding</a:t>
            </a:r>
            <a:r>
              <a:rPr lang="ru-RU" sz="2200" dirty="0">
                <a:solidFill>
                  <a:schemeClr val="bg1"/>
                </a:solidFill>
              </a:rPr>
              <a:t> </a:t>
            </a:r>
            <a:r>
              <a:rPr lang="ru-RU" sz="2200" dirty="0" smtClean="0">
                <a:solidFill>
                  <a:schemeClr val="bg1"/>
                </a:solidFill>
              </a:rPr>
              <a:t>—как в </a:t>
            </a:r>
            <a:r>
              <a:rPr lang="ru-RU" sz="2200" dirty="0" err="1" smtClean="0">
                <a:solidFill>
                  <a:schemeClr val="bg1"/>
                </a:solidFill>
              </a:rPr>
              <a:t>энкодере</a:t>
            </a:r>
            <a:r>
              <a:rPr lang="ru-RU" sz="2200" dirty="0" smtClean="0">
                <a:solidFill>
                  <a:schemeClr val="bg1"/>
                </a:solidFill>
              </a:rPr>
              <a:t>, но обучаемое – роль аналогична </a:t>
            </a:r>
            <a:r>
              <a:rPr lang="ru-RU" sz="2200" dirty="0" err="1">
                <a:solidFill>
                  <a:schemeClr val="bg1"/>
                </a:solidFill>
              </a:rPr>
              <a:t>анхорам</a:t>
            </a:r>
            <a:r>
              <a:rPr lang="ru-RU" sz="2200" dirty="0">
                <a:solidFill>
                  <a:schemeClr val="bg1"/>
                </a:solidFill>
              </a:rPr>
              <a:t> но без </a:t>
            </a:r>
            <a:r>
              <a:rPr lang="en-US" sz="2200" dirty="0">
                <a:solidFill>
                  <a:schemeClr val="bg1"/>
                </a:solidFill>
              </a:rPr>
              <a:t>prior knowledge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b="1" dirty="0" err="1">
                <a:solidFill>
                  <a:schemeClr val="bg1"/>
                </a:solidFill>
              </a:rPr>
              <a:t>Object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dirty="0" err="1">
                <a:solidFill>
                  <a:schemeClr val="bg1"/>
                </a:solidFill>
              </a:rPr>
              <a:t>queries</a:t>
            </a:r>
            <a:r>
              <a:rPr lang="ru-RU" sz="2200" b="1" dirty="0">
                <a:solidFill>
                  <a:schemeClr val="bg1"/>
                </a:solidFill>
              </a:rPr>
              <a:t> постепенно формируются в ходе </a:t>
            </a:r>
            <a:r>
              <a:rPr lang="ru-RU" sz="2200" b="1" dirty="0" err="1">
                <a:solidFill>
                  <a:schemeClr val="bg1"/>
                </a:solidFill>
              </a:rPr>
              <a:t>декодинга</a:t>
            </a:r>
            <a:r>
              <a:rPr lang="ru-RU" sz="2200" b="1" dirty="0">
                <a:solidFill>
                  <a:schemeClr val="bg1"/>
                </a:solidFill>
              </a:rPr>
              <a:t> и отвечают за сбор визуальной информации о текущем объекте интереса с помощью скрытого состояния </a:t>
            </a:r>
            <a:r>
              <a:rPr lang="ru-RU" sz="2200" b="1" dirty="0" err="1">
                <a:solidFill>
                  <a:schemeClr val="bg1"/>
                </a:solidFill>
              </a:rPr>
              <a:t>энкодера</a:t>
            </a:r>
            <a:r>
              <a:rPr lang="ru-RU" sz="2200" b="1" dirty="0">
                <a:solidFill>
                  <a:schemeClr val="bg1"/>
                </a:solidFill>
              </a:rPr>
              <a:t>. Перед первым слоем инициализируются как нулевые векторы.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Декодер </a:t>
            </a:r>
            <a:r>
              <a:rPr lang="en-US" sz="4800" b="1" dirty="0" smtClean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1"/>
                </a:solidFill>
              </a:rPr>
              <a:t>в каждом слое декодера используются два вида механизма внимания: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Self-attention</a:t>
            </a:r>
            <a:r>
              <a:rPr lang="ru-RU" sz="2200" dirty="0">
                <a:solidFill>
                  <a:schemeClr val="bg1"/>
                </a:solidFill>
              </a:rPr>
              <a:t> служит обмену информацией между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. Как и в </a:t>
            </a:r>
            <a:r>
              <a:rPr lang="ru-RU" sz="2200" dirty="0" err="1">
                <a:solidFill>
                  <a:schemeClr val="bg1"/>
                </a:solidFill>
              </a:rPr>
              <a:t>энкодере</a:t>
            </a:r>
            <a:r>
              <a:rPr lang="ru-RU" sz="2200" dirty="0">
                <a:solidFill>
                  <a:schemeClr val="bg1"/>
                </a:solidFill>
              </a:rPr>
              <a:t>, для V они не добавляются.</a:t>
            </a:r>
          </a:p>
          <a:p>
            <a:r>
              <a:rPr lang="ru-RU" sz="2200" b="1" dirty="0" err="1">
                <a:solidFill>
                  <a:schemeClr val="bg1"/>
                </a:solidFill>
              </a:rPr>
              <a:t>Cross-attention</a:t>
            </a:r>
            <a:r>
              <a:rPr lang="ru-RU" sz="2200" dirty="0">
                <a:solidFill>
                  <a:schemeClr val="bg1"/>
                </a:solidFill>
              </a:rPr>
              <a:t>. В этой части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смотрят на результат работы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и поглощают визуальную информацию. В качестве Q в данном случае выступает сумма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queries</a:t>
            </a:r>
            <a:r>
              <a:rPr lang="ru-RU" sz="2200" dirty="0">
                <a:solidFill>
                  <a:schemeClr val="bg1"/>
                </a:solidFill>
              </a:rPr>
              <a:t> с самой собой после MHSA, а вот K и V здесь другие — это выход </a:t>
            </a:r>
            <a:r>
              <a:rPr lang="ru-RU" sz="2200" dirty="0" err="1">
                <a:solidFill>
                  <a:schemeClr val="bg1"/>
                </a:solidFill>
              </a:rPr>
              <a:t>энкодера</a:t>
            </a:r>
            <a:r>
              <a:rPr lang="ru-RU" sz="2200" dirty="0">
                <a:solidFill>
                  <a:schemeClr val="bg1"/>
                </a:solidFill>
              </a:rPr>
              <a:t> с </a:t>
            </a:r>
            <a:r>
              <a:rPr lang="ru-RU" sz="2200" dirty="0" err="1">
                <a:solidFill>
                  <a:schemeClr val="bg1"/>
                </a:solidFill>
              </a:rPr>
              <a:t>positional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embedding</a:t>
            </a:r>
            <a:r>
              <a:rPr lang="ru-RU" sz="2200" dirty="0">
                <a:solidFill>
                  <a:schemeClr val="bg1"/>
                </a:solidFill>
              </a:rPr>
              <a:t> и без него соответственно. Таким образом, каждый </a:t>
            </a:r>
            <a:r>
              <a:rPr lang="ru-RU" sz="2200" dirty="0" err="1">
                <a:solidFill>
                  <a:schemeClr val="bg1"/>
                </a:solidFill>
              </a:rPr>
              <a:t>object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query</a:t>
            </a:r>
            <a:r>
              <a:rPr lang="ru-RU" sz="2200" dirty="0">
                <a:solidFill>
                  <a:schemeClr val="bg1"/>
                </a:solidFill>
              </a:rPr>
              <a:t> производит некий </a:t>
            </a:r>
            <a:r>
              <a:rPr lang="ru-RU" sz="2200" dirty="0" err="1">
                <a:solidFill>
                  <a:schemeClr val="bg1"/>
                </a:solidFill>
                <a:hlinkClick r:id="rId2"/>
              </a:rPr>
              <a:t>SoftPooling</a:t>
            </a:r>
            <a:r>
              <a:rPr lang="ru-RU" sz="2200" dirty="0">
                <a:solidFill>
                  <a:schemeClr val="bg1"/>
                </a:solidFill>
              </a:rPr>
              <a:t> релевантных визуальных </a:t>
            </a:r>
            <a:r>
              <a:rPr lang="ru-RU" sz="2200" dirty="0" err="1">
                <a:solidFill>
                  <a:schemeClr val="bg1"/>
                </a:solidFill>
              </a:rPr>
              <a:t>фичей</a:t>
            </a:r>
            <a:r>
              <a:rPr lang="ru-RU" sz="2200" dirty="0">
                <a:solidFill>
                  <a:schemeClr val="bg1"/>
                </a:solidFill>
              </a:rPr>
              <a:t> из тех или иных частей изображения. В какой-то степени этот модуль заменяет традиционный </a:t>
            </a:r>
            <a:r>
              <a:rPr lang="ru-RU" sz="2200" dirty="0" err="1">
                <a:solidFill>
                  <a:schemeClr val="bg1"/>
                </a:solidFill>
              </a:rPr>
              <a:t>RoIPooling</a:t>
            </a:r>
            <a:r>
              <a:rPr lang="ru-RU" sz="2200" dirty="0">
                <a:solidFill>
                  <a:schemeClr val="bg1"/>
                </a:solidFill>
              </a:rPr>
              <a:t>, только объекты могут считывать информацию со всего изображения, а не только из ограниченной области.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  <p:pic>
        <p:nvPicPr>
          <p:cNvPr id="6148" name="Picture 4" descr="https://blog.deepschool.ru/wp-content/uploads/2024/08/untitled-2024-08-31t153416.140-1024x23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9"/>
          <a:stretch/>
        </p:blipFill>
        <p:spPr bwMode="auto">
          <a:xfrm>
            <a:off x="295100" y="4307865"/>
            <a:ext cx="3045104" cy="24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log.deepschool.ru/wp-content/uploads/2024/08/untitled-2024-08-31t152653.68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39292"/>
          <a:stretch/>
        </p:blipFill>
        <p:spPr bwMode="auto">
          <a:xfrm>
            <a:off x="3670351" y="4293898"/>
            <a:ext cx="2002972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рямоугольник 3"/>
          <p:cNvSpPr txBox="1"/>
          <p:nvPr/>
        </p:nvSpPr>
        <p:spPr>
          <a:xfrm>
            <a:off x="7207247" y="6035452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Заголовок 1"/>
          <p:cNvSpPr txBox="1">
            <a:spLocks noGrp="1"/>
          </p:cNvSpPr>
          <p:nvPr>
            <p:ph type="title"/>
          </p:nvPr>
        </p:nvSpPr>
        <p:spPr>
          <a:xfrm>
            <a:off x="653141" y="34924"/>
            <a:ext cx="10700657" cy="1057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варианты </a:t>
            </a:r>
            <a:r>
              <a:rPr lang="en-US" sz="4800" b="1" dirty="0" smtClean="0">
                <a:solidFill>
                  <a:schemeClr val="bg1"/>
                </a:solidFill>
              </a:rPr>
              <a:t>DETR</a:t>
            </a:r>
            <a:endParaRPr sz="4800" dirty="0"/>
          </a:p>
        </p:txBody>
      </p:sp>
      <p:sp>
        <p:nvSpPr>
          <p:cNvPr id="251" name="Объект 2"/>
          <p:cNvSpPr txBox="1">
            <a:spLocks noGrp="1"/>
          </p:cNvSpPr>
          <p:nvPr>
            <p:ph type="body" idx="1"/>
          </p:nvPr>
        </p:nvSpPr>
        <p:spPr>
          <a:xfrm>
            <a:off x="0" y="945966"/>
            <a:ext cx="11617653" cy="5458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Faster-DETR – PAN </a:t>
            </a:r>
            <a:r>
              <a:rPr lang="ru-RU" sz="2200" dirty="0" smtClean="0">
                <a:solidFill>
                  <a:schemeClr val="bg1"/>
                </a:solidFill>
              </a:rPr>
              <a:t>для маленьких объектов,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03470" y="6524142"/>
            <a:ext cx="599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https://habr.com/ru/companies/sberdevices/articles/847324/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9864" y="4006312"/>
            <a:ext cx="9616699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84650" y="1130949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YOLO </a:t>
            </a:r>
            <a:r>
              <a:rPr sz="2200" dirty="0" err="1">
                <a:solidFill>
                  <a:schemeClr val="bg1"/>
                </a:solidFill>
              </a:rPr>
              <a:t>решает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как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задачу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регрессии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Сеть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преобразует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изображение</a:t>
            </a:r>
            <a:r>
              <a:rPr sz="2200" dirty="0">
                <a:solidFill>
                  <a:schemeClr val="bg1"/>
                </a:solidFill>
              </a:rPr>
              <a:t> в 30 </a:t>
            </a:r>
            <a:r>
              <a:rPr sz="2200" dirty="0" err="1">
                <a:solidFill>
                  <a:schemeClr val="bg1"/>
                </a:solidFill>
              </a:rPr>
              <a:t>матриц</a:t>
            </a:r>
            <a:r>
              <a:rPr sz="2200" dirty="0">
                <a:solidFill>
                  <a:schemeClr val="bg1"/>
                </a:solidFill>
              </a:rPr>
              <a:t> 7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dirty="0">
                <a:solidFill>
                  <a:schemeClr val="bg1"/>
                </a:solidFill>
              </a:rPr>
              <a:t>7</a:t>
            </a:r>
            <a:r>
              <a:rPr lang="ru-RU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×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тензонр</a:t>
            </a:r>
            <a:r>
              <a:rPr sz="2200" dirty="0">
                <a:solidFill>
                  <a:schemeClr val="bg1"/>
                </a:solidFill>
              </a:rPr>
              <a:t>)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где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7x7 – 49 </a:t>
            </a:r>
            <a:r>
              <a:rPr dirty="0" err="1">
                <a:solidFill>
                  <a:schemeClr val="bg1"/>
                </a:solidFill>
              </a:rPr>
              <a:t>ячеек</a:t>
            </a:r>
            <a:r>
              <a:rPr dirty="0">
                <a:solidFill>
                  <a:schemeClr val="bg1"/>
                </a:solidFill>
              </a:rPr>
              <a:t>, в </a:t>
            </a:r>
            <a:r>
              <a:rPr dirty="0" err="1">
                <a:solidFill>
                  <a:schemeClr val="bg1"/>
                </a:solidFill>
              </a:rPr>
              <a:t>которых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могут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быть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найдены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размером</a:t>
            </a:r>
            <a:r>
              <a:rPr dirty="0">
                <a:solidFill>
                  <a:schemeClr val="bg1"/>
                </a:solidFill>
              </a:rPr>
              <a:t> (</a:t>
            </a:r>
            <a:r>
              <a:rPr dirty="0" err="1">
                <a:solidFill>
                  <a:schemeClr val="bg1"/>
                </a:solidFill>
              </a:rPr>
              <a:t>x,y,w,h,c</a:t>
            </a:r>
            <a:r>
              <a:rPr dirty="0">
                <a:solidFill>
                  <a:schemeClr val="bg1"/>
                </a:solidFill>
              </a:rPr>
              <a:t>)*B+</a:t>
            </a:r>
            <a:r>
              <a:rPr lang="en-US" dirty="0">
                <a:solidFill>
                  <a:schemeClr val="bg1"/>
                </a:solidFill>
              </a:rPr>
              <a:t>K</a:t>
            </a:r>
            <a:r>
              <a:rPr dirty="0">
                <a:solidFill>
                  <a:schemeClr val="bg1"/>
                </a:solidFill>
              </a:rPr>
              <a:t>, 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x,y,w,h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>
                <a:solidFill>
                  <a:schemeClr val="bg1"/>
                </a:solidFill>
              </a:rPr>
              <a:t>размер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>
                <a:solidFill>
                  <a:schemeClr val="bg1"/>
                </a:solidFill>
              </a:rPr>
              <a:t>с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уверенность того, что </a:t>
            </a:r>
            <a:r>
              <a:rPr dirty="0">
                <a:solidFill>
                  <a:schemeClr val="bg1"/>
                </a:solidFill>
              </a:rPr>
              <a:t>в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есть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объект</a:t>
            </a:r>
            <a:r>
              <a:rPr lang="ru-RU" dirty="0">
                <a:solidFill>
                  <a:schemeClr val="bg1"/>
                </a:solidFill>
              </a:rPr>
              <a:t> (не фон)</a:t>
            </a:r>
            <a:r>
              <a:rPr dirty="0">
                <a:solidFill>
                  <a:schemeClr val="bg1"/>
                </a:solidFill>
              </a:rPr>
              <a:t>, 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B – </a:t>
            </a:r>
            <a:r>
              <a:rPr dirty="0" err="1">
                <a:solidFill>
                  <a:schemeClr val="bg1"/>
                </a:solidFill>
              </a:rPr>
              <a:t>число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 (2 в </a:t>
            </a:r>
            <a:r>
              <a:rPr dirty="0" err="1">
                <a:solidFill>
                  <a:schemeClr val="bg1"/>
                </a:solidFill>
              </a:rPr>
              <a:t>оригинале</a:t>
            </a:r>
            <a:r>
              <a:rPr dirty="0">
                <a:solidFill>
                  <a:schemeClr val="bg1"/>
                </a:solidFill>
              </a:rPr>
              <a:t>), 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>
                <a:solidFill>
                  <a:schemeClr val="bg1"/>
                </a:solidFill>
              </a:rPr>
              <a:t>S</a:t>
            </a:r>
            <a:r>
              <a:rPr lang="ru-RU" baseline="30000" dirty="0">
                <a:solidFill>
                  <a:schemeClr val="bg1"/>
                </a:solidFill>
              </a:rPr>
              <a:t>2</a:t>
            </a:r>
            <a:r>
              <a:rPr dirty="0">
                <a:solidFill>
                  <a:schemeClr val="bg1"/>
                </a:solidFill>
              </a:rPr>
              <a:t> – </a:t>
            </a:r>
            <a:r>
              <a:rPr dirty="0" err="1">
                <a:solidFill>
                  <a:schemeClr val="bg1"/>
                </a:solidFill>
              </a:rPr>
              <a:t>количество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объектов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200" dirty="0">
                <a:solidFill>
                  <a:schemeClr val="bg1"/>
                </a:solidFill>
              </a:rPr>
              <a:t>K</a:t>
            </a:r>
            <a:r>
              <a:rPr lang="ru-RU" sz="2200" dirty="0">
                <a:solidFill>
                  <a:schemeClr val="bg1"/>
                </a:solidFill>
              </a:rPr>
              <a:t> – число классов</a:t>
            </a:r>
            <a:r>
              <a:rPr sz="2200" dirty="0">
                <a:solidFill>
                  <a:schemeClr val="bg1"/>
                </a:solidFill>
              </a:rPr>
              <a:t/>
            </a:r>
            <a:br>
              <a:rPr sz="2200" dirty="0">
                <a:solidFill>
                  <a:schemeClr val="bg1"/>
                </a:solidFill>
              </a:rPr>
            </a:b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14" y="3922682"/>
            <a:ext cx="9388524" cy="23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365499" y="4006312"/>
            <a:ext cx="5981701" cy="2363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1" name="Заголовок 1"/>
          <p:cNvSpPr txBox="1">
            <a:spLocks noGrp="1"/>
          </p:cNvSpPr>
          <p:nvPr>
            <p:ph type="title"/>
          </p:nvPr>
        </p:nvSpPr>
        <p:spPr>
          <a:xfrm>
            <a:off x="371474" y="305303"/>
            <a:ext cx="10906126" cy="8558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 основе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" sz="2400" dirty="0">
                    <a:solidFill>
                      <a:schemeClr val="bg1"/>
                    </a:solidFill>
                  </a:rPr>
                  <a:t>YOLO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идея</a:t>
                </a:r>
                <a:r>
                  <a:rPr lang="ru-RU" sz="240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что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изображение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делится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</a:rPr>
                  <a:t>клеток</a:t>
                </a:r>
                <a:r>
                  <a:rPr lang="ru-RU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клетки предсказывается 1 или несколько граничащих рамок объекта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каждой рамки предсказывается наличие в ней объекта (или фона)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Также для каждой клетки предсказывается класс объекта в ней.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Клетка предсказателем та, в которой центр объекта с максимальной вероятностью.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1600"/>
                </a:pPr>
                <a:r>
                  <a:rPr lang="ru-RU" dirty="0">
                    <a:solidFill>
                      <a:schemeClr val="bg1"/>
                    </a:solidFill>
                  </a:rPr>
                  <a:t>В оригинальной работе может быть до 98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анхоров</a:t>
                </a:r>
                <a:r>
                  <a:rPr lang="ru-RU" dirty="0">
                    <a:solidFill>
                      <a:schemeClr val="bg1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ru-RU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).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Для построения итоговой рамки объекта используется </a:t>
                </a:r>
                <a:r>
                  <a:rPr lang="en" dirty="0">
                    <a:solidFill>
                      <a:schemeClr val="bg1"/>
                    </a:solidFill>
                  </a:rPr>
                  <a:t>NMS</a:t>
                </a:r>
              </a:p>
            </p:txBody>
          </p:sp>
        </mc:Choice>
        <mc:Fallback xmlns="">
          <p:sp>
            <p:nvSpPr>
              <p:cNvPr id="292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0270" y="1176880"/>
                <a:ext cx="11587109" cy="2814095"/>
              </a:xfrm>
              <a:prstGeom prst="rect">
                <a:avLst/>
              </a:prstGeom>
              <a:blipFill>
                <a:blip r:embed="rId2"/>
                <a:stretch>
                  <a:fillRect l="-684" t="-1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685800" y="1581150"/>
            <a:ext cx="9962260" cy="91422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305303"/>
            <a:ext cx="10881053" cy="10735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(You Look Only Once)</a:t>
            </a:r>
          </a:p>
        </p:txBody>
      </p:sp>
      <p:sp>
        <p:nvSpPr>
          <p:cNvPr id="267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217576"/>
            <a:ext cx="10881053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 свой Фреймворк </a:t>
            </a:r>
            <a:r>
              <a:rPr lang="en" sz="2200" dirty="0" err="1">
                <a:solidFill>
                  <a:schemeClr val="bg1"/>
                </a:solidFill>
              </a:rPr>
              <a:t>DarkNet</a:t>
            </a: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в качестве </a:t>
            </a:r>
            <a:r>
              <a:rPr lang="en" sz="2200" dirty="0">
                <a:solidFill>
                  <a:schemeClr val="bg1"/>
                </a:solidFill>
              </a:rPr>
              <a:t>backbone 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Полная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 err="1">
                <a:solidFill>
                  <a:schemeClr val="bg1"/>
                </a:solidFill>
              </a:rPr>
              <a:t>GoogLeNet</a:t>
            </a:r>
            <a:r>
              <a:rPr lang="en" sz="22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en" sz="1800" dirty="0">
                <a:solidFill>
                  <a:schemeClr val="bg1"/>
                </a:solidFill>
              </a:rPr>
              <a:t>Fast YOLO – </a:t>
            </a:r>
            <a:r>
              <a:rPr lang="ru-RU" sz="1800" dirty="0">
                <a:solidFill>
                  <a:schemeClr val="bg1"/>
                </a:solidFill>
              </a:rPr>
              <a:t>сокращённый Фреймворк (9 </a:t>
            </a:r>
            <a:r>
              <a:rPr lang="en" sz="1800" dirty="0">
                <a:solidFill>
                  <a:schemeClr val="bg1"/>
                </a:solidFill>
              </a:rPr>
              <a:t>instead of 24) </a:t>
            </a:r>
            <a:r>
              <a:rPr lang="ru-RU" sz="1800" dirty="0">
                <a:solidFill>
                  <a:schemeClr val="bg1"/>
                </a:solidFill>
              </a:rPr>
              <a:t>и меньше фильтров. </a:t>
            </a:r>
          </a:p>
          <a:p>
            <a:pPr marL="742950" lvl="1" indent="-285750">
              <a:buSzPct val="100000"/>
              <a:buFont typeface="Arial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Также есть </a:t>
            </a:r>
            <a:r>
              <a:rPr lang="en" sz="1800" dirty="0">
                <a:solidFill>
                  <a:schemeClr val="bg1"/>
                </a:solidFill>
              </a:rPr>
              <a:t>VGG-16 Yolo</a:t>
            </a:r>
            <a:r>
              <a:rPr lang="ru-RU" sz="1800" dirty="0">
                <a:solidFill>
                  <a:schemeClr val="bg1"/>
                </a:solidFill>
              </a:rPr>
              <a:t> и </a:t>
            </a:r>
            <a:r>
              <a:rPr lang="en-US" sz="1800" dirty="0" err="1">
                <a:solidFill>
                  <a:schemeClr val="bg1"/>
                </a:solidFill>
              </a:rPr>
              <a:t>ResNet</a:t>
            </a:r>
            <a:r>
              <a:rPr lang="en-US" sz="1800" dirty="0">
                <a:solidFill>
                  <a:schemeClr val="bg1"/>
                </a:solidFill>
              </a:rPr>
              <a:t>-Yolo</a:t>
            </a:r>
            <a:endParaRPr lang="en" sz="18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  <a:r>
              <a:rPr lang="ru-RU" sz="2200" dirty="0">
                <a:solidFill>
                  <a:schemeClr val="bg1"/>
                </a:solidFill>
              </a:rPr>
              <a:t>В сетях </a:t>
            </a:r>
            <a:r>
              <a:rPr lang="en" sz="2200" dirty="0">
                <a:solidFill>
                  <a:schemeClr val="bg1"/>
                </a:solidFill>
              </a:rPr>
              <a:t>YOLO </a:t>
            </a:r>
            <a:r>
              <a:rPr lang="ru-RU" sz="2200" dirty="0">
                <a:solidFill>
                  <a:schemeClr val="bg1"/>
                </a:solidFill>
              </a:rPr>
              <a:t>используется функция активации </a:t>
            </a:r>
            <a:r>
              <a:rPr lang="en" sz="2200" dirty="0">
                <a:solidFill>
                  <a:schemeClr val="bg1"/>
                </a:solidFill>
              </a:rPr>
              <a:t>LeakyReLU,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en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после </a:t>
            </a:r>
            <a:r>
              <a:rPr lang="ru-RU" sz="2200" dirty="0" err="1">
                <a:solidFill>
                  <a:schemeClr val="bg1"/>
                </a:solidFill>
              </a:rPr>
              <a:t>полносвязного</a:t>
            </a:r>
            <a:r>
              <a:rPr lang="ru-RU" sz="2200" dirty="0">
                <a:solidFill>
                  <a:schemeClr val="bg1"/>
                </a:solidFill>
              </a:rPr>
              <a:t> слоя используется </a:t>
            </a:r>
            <a:r>
              <a:rPr lang="en" sz="2200" dirty="0" err="1">
                <a:solidFill>
                  <a:schemeClr val="bg1"/>
                </a:solidFill>
              </a:rPr>
              <a:t>DropOut</a:t>
            </a:r>
            <a:endParaRPr lang="en" sz="22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74" y="3701158"/>
            <a:ext cx="8247427" cy="26593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521293" y="1147454"/>
            <a:ext cx="8067230" cy="501008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Заголовок 1"/>
          <p:cNvSpPr txBox="1">
            <a:spLocks noGrp="1"/>
          </p:cNvSpPr>
          <p:nvPr>
            <p:ph type="title"/>
          </p:nvPr>
        </p:nvSpPr>
        <p:spPr>
          <a:xfrm>
            <a:off x="351280" y="314356"/>
            <a:ext cx="10881053" cy="88589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 err="1">
                    <a:solidFill>
                      <a:schemeClr val="bg1"/>
                    </a:solidFill>
                  </a:rPr>
                  <a:t>Полносвязные</a:t>
                </a:r>
                <a:r>
                  <a:rPr lang="ru-RU" dirty="0">
                    <a:solidFill>
                      <a:schemeClr val="bg1"/>
                    </a:solidFill>
                  </a:rPr>
                  <a:t> слои </a:t>
                </a:r>
                <a:r>
                  <a:rPr lang="en-US" dirty="0">
                    <a:solidFill>
                      <a:schemeClr val="bg1"/>
                    </a:solidFill>
                  </a:rPr>
                  <a:t>YOLO  </a:t>
                </a:r>
                <a:r>
                  <a:rPr lang="ru-RU" dirty="0">
                    <a:solidFill>
                      <a:schemeClr val="bg1"/>
                    </a:solidFill>
                  </a:rPr>
                  <a:t>заменены на RPN.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Каждый </a:t>
                </a:r>
                <a:r>
                  <a:rPr lang="ru-RU" dirty="0" err="1">
                    <a:solidFill>
                      <a:schemeClr val="bg1"/>
                    </a:solidFill>
                  </a:rPr>
                  <a:t>анхор</a:t>
                </a:r>
                <a:r>
                  <a:rPr lang="ru-RU" dirty="0">
                    <a:solidFill>
                      <a:schemeClr val="bg1"/>
                    </a:solidFill>
                  </a:rPr>
                  <a:t> предсказывает свой </a:t>
                </a:r>
                <a:r>
                  <a:rPr lang="ru-RU" dirty="0" err="1">
                    <a:solidFill>
                      <a:schemeClr val="bg1"/>
                    </a:solidFill>
                  </a:rPr>
                  <a:t>confidence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score</a:t>
                </a:r>
                <a:r>
                  <a:rPr lang="ru-RU" dirty="0">
                    <a:solidFill>
                      <a:schemeClr val="bg1"/>
                    </a:solidFill>
                  </a:rPr>
                  <a:t> и </a:t>
                </a:r>
                <a:r>
                  <a:rPr lang="en-US" dirty="0">
                    <a:solidFill>
                      <a:schemeClr val="bg1"/>
                    </a:solidFill>
                  </a:rPr>
                  <a:t>class scores</a:t>
                </a:r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Перед формированием итогового слоя объединяются карты признаков с двух слоев.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Понижение размерности методом </a:t>
                </a:r>
                <a:r>
                  <a:rPr lang="ru-RU" dirty="0" err="1">
                    <a:solidFill>
                      <a:schemeClr val="bg1"/>
                    </a:solidFill>
                  </a:rPr>
                  <a:t>pass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</a:rPr>
                  <a:t>through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ru-RU" dirty="0" err="1">
                    <a:solidFill>
                      <a:schemeClr val="bg1"/>
                    </a:solidFill>
                  </a:rPr>
                  <a:t>reshapes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26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512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marL="1143000" lvl="2" indent="-228600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После можно использовать свертку 1х1 для корректировки размерности.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Сеть обучена на изображениях 416 х 416.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При этом каждые 10 эпох сеть меняла масштаб изображений (многомасштабная аугментация).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dirty="0">
                    <a:solidFill>
                      <a:schemeClr val="bg1"/>
                    </a:solidFill>
                  </a:rPr>
                  <a:t>Выходные карты увеличены до размера 13х13.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:r>
                  <a:rPr lang="ru-RU" dirty="0">
                    <a:solidFill>
                      <a:schemeClr val="bg1"/>
                    </a:solidFill>
                  </a:rPr>
                  <a:t>За счет нечетного числа клеток центр объекта по умолчанию считается не внутри клетки, а между ними.</a:t>
                </a:r>
                <a:endParaRPr dirty="0"/>
              </a:p>
            </p:txBody>
          </p:sp>
        </mc:Choice>
        <mc:Fallback xmlns="">
          <p:sp>
            <p:nvSpPr>
              <p:cNvPr id="30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079" y="1029336"/>
                <a:ext cx="11876583" cy="4487694"/>
              </a:xfrm>
              <a:prstGeom prst="rect">
                <a:avLst/>
              </a:prstGeom>
              <a:blipFill>
                <a:blip r:embed="rId2"/>
                <a:stretch>
                  <a:fillRect l="-462" t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6" y="3877085"/>
            <a:ext cx="8182116" cy="2639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71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Заголовок 1"/>
          <p:cNvSpPr txBox="1">
            <a:spLocks noGrp="1"/>
          </p:cNvSpPr>
          <p:nvPr>
            <p:ph type="title"/>
          </p:nvPr>
        </p:nvSpPr>
        <p:spPr>
          <a:xfrm>
            <a:off x="522514" y="305303"/>
            <a:ext cx="10755086" cy="90400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2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15" name="Объект 2"/>
          <p:cNvSpPr txBox="1">
            <a:spLocks noGrp="1"/>
          </p:cNvSpPr>
          <p:nvPr>
            <p:ph type="body" idx="1"/>
          </p:nvPr>
        </p:nvSpPr>
        <p:spPr>
          <a:xfrm>
            <a:off x="207318" y="1092948"/>
            <a:ext cx="11670257" cy="237214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В RPN </a:t>
            </a:r>
            <a:r>
              <a:rPr sz="2200" dirty="0" err="1">
                <a:solidFill>
                  <a:schemeClr val="bg1"/>
                </a:solidFill>
              </a:rPr>
              <a:t>предлагается</a:t>
            </a:r>
            <a:r>
              <a:rPr sz="2200" dirty="0">
                <a:solidFill>
                  <a:schemeClr val="bg1"/>
                </a:solidFill>
              </a:rPr>
              <a:t> 5 </a:t>
            </a:r>
            <a:r>
              <a:rPr sz="2200" dirty="0" err="1">
                <a:solidFill>
                  <a:schemeClr val="bg1"/>
                </a:solidFill>
              </a:rPr>
              <a:t>анхоров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масштабы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aspect ratio </a:t>
            </a:r>
            <a:r>
              <a:rPr sz="2200" dirty="0" err="1">
                <a:solidFill>
                  <a:schemeClr val="bg1"/>
                </a:solidFill>
              </a:rPr>
              <a:t>выбраны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априорно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набора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данных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>
                <a:solidFill>
                  <a:schemeClr val="bg1"/>
                </a:solidFill>
              </a:rPr>
              <a:t>Для выбора масштабов авторы использовании кластеризацию размеров регионов в наборе данных.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Каждый </a:t>
            </a:r>
            <a:r>
              <a:rPr lang="ru-RU" sz="2200" dirty="0" err="1">
                <a:solidFill>
                  <a:schemeClr val="bg1"/>
                </a:solidFill>
              </a:rPr>
              <a:t>анхор</a:t>
            </a:r>
            <a:r>
              <a:rPr lang="ru-RU" sz="2200" dirty="0">
                <a:solidFill>
                  <a:schemeClr val="bg1"/>
                </a:solidFill>
              </a:rPr>
              <a:t> содержит предсказание 4 координат, </a:t>
            </a:r>
            <a:r>
              <a:rPr lang="ru-RU" sz="2200" dirty="0" err="1">
                <a:solidFill>
                  <a:schemeClr val="bg1"/>
                </a:solidFill>
              </a:rPr>
              <a:t>conf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и все классы.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То есть всего  13 x 13 x 5 = 845 </a:t>
            </a:r>
            <a:r>
              <a:rPr lang="ru-RU" sz="2200" dirty="0" err="1">
                <a:solidFill>
                  <a:schemeClr val="bg1"/>
                </a:solidFill>
              </a:rPr>
              <a:t>boxes</a:t>
            </a:r>
            <a:r>
              <a:rPr lang="ru-RU" sz="2200" dirty="0">
                <a:solidFill>
                  <a:schemeClr val="bg1"/>
                </a:solidFill>
              </a:rPr>
              <a:t> и в каждом из них (4+1+K) классов.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3149200"/>
            <a:ext cx="9856986" cy="36029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549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Заголовок 1"/>
          <p:cNvSpPr txBox="1">
            <a:spLocks noGrp="1"/>
          </p:cNvSpPr>
          <p:nvPr>
            <p:ph type="title"/>
          </p:nvPr>
        </p:nvSpPr>
        <p:spPr>
          <a:xfrm>
            <a:off x="653143" y="305303"/>
            <a:ext cx="10624457" cy="8423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34" name="Объект 2"/>
          <p:cNvSpPr txBox="1">
            <a:spLocks noGrp="1"/>
          </p:cNvSpPr>
          <p:nvPr>
            <p:ph type="body" idx="1"/>
          </p:nvPr>
        </p:nvSpPr>
        <p:spPr>
          <a:xfrm>
            <a:off x="318771" y="1147679"/>
            <a:ext cx="11730353" cy="38338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200" dirty="0">
                <a:solidFill>
                  <a:schemeClr val="bg1"/>
                </a:solidFill>
              </a:rPr>
              <a:t>Backbone </a:t>
            </a:r>
            <a:r>
              <a:rPr lang="ru-RU" sz="2200" dirty="0">
                <a:solidFill>
                  <a:schemeClr val="bg1"/>
                </a:solidFill>
              </a:rPr>
              <a:t>на основе </a:t>
            </a:r>
            <a:r>
              <a:rPr lang="en" sz="2200" dirty="0">
                <a:solidFill>
                  <a:schemeClr val="bg1"/>
                </a:solidFill>
              </a:rPr>
              <a:t>FPN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Предсказание на трех масштабах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И на 2-х для </a:t>
            </a:r>
            <a:r>
              <a:rPr lang="en" sz="2200" dirty="0">
                <a:solidFill>
                  <a:schemeClr val="bg1"/>
                </a:solidFill>
              </a:rPr>
              <a:t>yolo v3 tiny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Предполагается, что масштабы позволяют выделять большие, средние и маленькие объекты </a:t>
            </a:r>
            <a:endParaRPr lang="en-US" sz="2200" dirty="0">
              <a:solidFill>
                <a:schemeClr val="bg1"/>
              </a:solidFill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Достигается обучением </a:t>
            </a:r>
            <a:r>
              <a:rPr lang="en-US" sz="2200" dirty="0" err="1">
                <a:solidFill>
                  <a:schemeClr val="bg1"/>
                </a:solidFill>
              </a:rPr>
              <a:t>upsampling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" sz="2200" dirty="0">
              <a:solidFill>
                <a:schemeClr val="bg1"/>
              </a:solidFill>
            </a:endParaRP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На каждом масштабе выделено несколько </a:t>
            </a:r>
            <a:r>
              <a:rPr lang="ru-RU" sz="2200" dirty="0" err="1">
                <a:solidFill>
                  <a:schemeClr val="bg1"/>
                </a:solidFill>
              </a:rPr>
              <a:t>анхоров</a:t>
            </a:r>
            <a:r>
              <a:rPr lang="ru-RU" sz="2200" dirty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5034844" y="3562350"/>
            <a:ext cx="6242756" cy="319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352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Заголовок 1"/>
          <p:cNvSpPr txBox="1">
            <a:spLocks noGrp="1"/>
          </p:cNvSpPr>
          <p:nvPr>
            <p:ph type="title"/>
          </p:nvPr>
        </p:nvSpPr>
        <p:spPr>
          <a:xfrm>
            <a:off x="333285" y="305303"/>
            <a:ext cx="10944315" cy="9172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</a:t>
            </a:r>
            <a:r>
              <a:rPr lang="ru-RU" sz="4800" b="1" dirty="0" err="1">
                <a:solidFill>
                  <a:schemeClr val="bg1"/>
                </a:solidFill>
              </a:rPr>
              <a:t>V</a:t>
            </a:r>
            <a:r>
              <a:rPr lang="en-US" sz="4800" b="1" dirty="0">
                <a:solidFill>
                  <a:schemeClr val="bg1"/>
                </a:solidFill>
              </a:rPr>
              <a:t>3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329" name="Объект 2"/>
          <p:cNvSpPr txBox="1">
            <a:spLocks noGrp="1"/>
          </p:cNvSpPr>
          <p:nvPr>
            <p:ph type="body" idx="1"/>
          </p:nvPr>
        </p:nvSpPr>
        <p:spPr>
          <a:xfrm>
            <a:off x="304256" y="1064212"/>
            <a:ext cx="11525341" cy="5142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smtClean="0">
                <a:solidFill>
                  <a:schemeClr val="bg1"/>
                </a:solidFill>
              </a:rPr>
              <a:t>Замена задачи  </a:t>
            </a:r>
            <a:r>
              <a:rPr lang="en-US" dirty="0" smtClean="0">
                <a:solidFill>
                  <a:schemeClr val="bg1"/>
                </a:solidFill>
              </a:rPr>
              <a:t>Multi class classification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softmax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r>
              <a:rPr lang="ru-RU" dirty="0" smtClean="0">
                <a:solidFill>
                  <a:schemeClr val="bg1"/>
                </a:solidFill>
              </a:rPr>
              <a:t>на </a:t>
            </a:r>
            <a:r>
              <a:rPr lang="en-US" dirty="0" smtClean="0">
                <a:solidFill>
                  <a:schemeClr val="bg1"/>
                </a:solidFill>
              </a:rPr>
              <a:t>Multi Label classification </a:t>
            </a:r>
            <a:r>
              <a:rPr lang="ru-RU" dirty="0" smtClean="0">
                <a:solidFill>
                  <a:schemeClr val="bg1"/>
                </a:solidFill>
              </a:rPr>
              <a:t>(</a:t>
            </a:r>
            <a:r>
              <a:rPr lang="ru-RU" dirty="0" err="1" smtClean="0">
                <a:solidFill>
                  <a:schemeClr val="bg1"/>
                </a:solidFill>
              </a:rPr>
              <a:t>неск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en-US" dirty="0" smtClean="0">
                <a:solidFill>
                  <a:schemeClr val="bg1"/>
                </a:solidFill>
              </a:rPr>
              <a:t>Sigmoid)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smtClean="0">
                <a:solidFill>
                  <a:schemeClr val="bg1"/>
                </a:solidFill>
              </a:rPr>
              <a:t>Интуиция в том, что часто классы могут пересекаться (подросток и ребенок), авторы считают, что правильно классифицировать оба этих класса.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smtClean="0">
                <a:solidFill>
                  <a:schemeClr val="bg1"/>
                </a:solidFill>
              </a:rPr>
              <a:t>Отказ от задачи классификации как задачи регрессии.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-2395" b="3033"/>
          <a:stretch/>
        </p:blipFill>
        <p:spPr>
          <a:xfrm>
            <a:off x="4254500" y="2819152"/>
            <a:ext cx="7023100" cy="3589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76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158" y="4071516"/>
            <a:ext cx="4090842" cy="268742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8486370" y="4378986"/>
            <a:ext cx="3663199" cy="1913531"/>
            <a:chOff x="673622" y="4493561"/>
            <a:chExt cx="3017506" cy="181883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73622" y="4493561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2" y="5275504"/>
              <a:ext cx="593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3097696" y="4837863"/>
              <a:ext cx="593432" cy="30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7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 smtClean="0">
                <a:solidFill>
                  <a:schemeClr val="bg1"/>
                </a:solidFill>
              </a:rPr>
              <a:t>Архитектуры </a:t>
            </a:r>
            <a:r>
              <a:rPr sz="4800" b="1" dirty="0" err="1" smtClean="0">
                <a:solidFill>
                  <a:schemeClr val="bg1"/>
                </a:solidFill>
              </a:rPr>
              <a:t>Overfeat</a:t>
            </a:r>
            <a:r>
              <a:rPr lang="ru-RU" sz="4800" b="1" dirty="0">
                <a:solidFill>
                  <a:schemeClr val="bg1"/>
                </a:solidFill>
              </a:rPr>
              <a:t> </a:t>
            </a:r>
            <a:r>
              <a:rPr lang="ru-RU" sz="4800" b="1" dirty="0" smtClean="0">
                <a:solidFill>
                  <a:schemeClr val="bg1"/>
                </a:solidFill>
              </a:rPr>
              <a:t>и </a:t>
            </a:r>
            <a:r>
              <a:rPr lang="en-US" sz="4800" b="1" dirty="0" smtClean="0">
                <a:solidFill>
                  <a:schemeClr val="bg1"/>
                </a:solidFill>
              </a:rPr>
              <a:t>R-CNN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93118" y="1296585"/>
            <a:ext cx="11716962" cy="27322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400" b="1" dirty="0" smtClean="0">
                <a:solidFill>
                  <a:schemeClr val="bg1"/>
                </a:solidFill>
              </a:rPr>
              <a:t>Object detection – </a:t>
            </a:r>
            <a:r>
              <a:rPr lang="ru-RU" sz="2400" b="1" dirty="0" err="1" smtClean="0">
                <a:solidFill>
                  <a:schemeClr val="bg1"/>
                </a:solidFill>
              </a:rPr>
              <a:t>комибнация</a:t>
            </a:r>
            <a:r>
              <a:rPr lang="ru-RU" sz="2400" b="1" dirty="0" smtClean="0">
                <a:solidFill>
                  <a:schemeClr val="bg1"/>
                </a:solidFill>
              </a:rPr>
              <a:t> задач регрессии и классификации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В изначальной идеи – проверка участков входного изображения </a:t>
            </a:r>
            <a:r>
              <a:rPr lang="en-US" sz="2400" dirty="0" smtClean="0">
                <a:solidFill>
                  <a:schemeClr val="bg1"/>
                </a:solidFill>
              </a:rPr>
              <a:t>Region of Interests ROI</a:t>
            </a:r>
          </a:p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О</a:t>
            </a:r>
            <a:r>
              <a:rPr lang="ru-RU" sz="2400" dirty="0" smtClean="0">
                <a:solidFill>
                  <a:schemeClr val="bg1"/>
                </a:solidFill>
              </a:rPr>
              <a:t>пределение уверенности объекта (</a:t>
            </a:r>
            <a:r>
              <a:rPr lang="ru-RU" sz="2400" dirty="0" err="1" smtClean="0">
                <a:solidFill>
                  <a:schemeClr val="bg1"/>
                </a:solidFill>
              </a:rPr>
              <a:t>объектность</a:t>
            </a:r>
            <a:r>
              <a:rPr lang="ru-RU" sz="2400" dirty="0" smtClean="0">
                <a:solidFill>
                  <a:schemeClr val="bg1"/>
                </a:solidFill>
              </a:rPr>
              <a:t>), класса, и координат для потенциального объекта.</a:t>
            </a:r>
          </a:p>
          <a:p>
            <a:pPr>
              <a:defRPr sz="2000"/>
            </a:pPr>
            <a:r>
              <a:rPr lang="ru-RU" sz="2400" dirty="0" smtClean="0">
                <a:solidFill>
                  <a:schemeClr val="bg1"/>
                </a:solidFill>
              </a:rPr>
              <a:t>Проблемы: участков много, </a:t>
            </a:r>
            <a:r>
              <a:rPr lang="ru-RU" sz="2400" dirty="0" smtClean="0">
                <a:solidFill>
                  <a:schemeClr val="bg1"/>
                </a:solidFill>
              </a:rPr>
              <a:t>результаты неоднозначны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" y="4170218"/>
            <a:ext cx="4491749" cy="2356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46" y="4144738"/>
            <a:ext cx="3395019" cy="2511772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 smtClean="0">
                <a:solidFill>
                  <a:schemeClr val="bg1"/>
                </a:solidFill>
              </a:rPr>
              <a:t>V4</a:t>
            </a:r>
            <a:r>
              <a:rPr lang="en-US" b="1" dirty="0" smtClean="0">
                <a:solidFill>
                  <a:schemeClr val="bg1"/>
                </a:solidFill>
              </a:rPr>
              <a:t>/V5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1938925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>
                <a:solidFill>
                  <a:schemeClr val="bg1"/>
                </a:solidFill>
              </a:rPr>
              <a:t>YOLO 4, YOLO4 scaled – </a:t>
            </a:r>
            <a:r>
              <a:rPr sz="2400" dirty="0" err="1">
                <a:solidFill>
                  <a:schemeClr val="bg1"/>
                </a:solidFill>
              </a:rPr>
              <a:t>использование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модифицированного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>
                <a:solidFill>
                  <a:schemeClr val="bg1"/>
                </a:solidFill>
              </a:rPr>
              <a:t>backbone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CSPDarknet53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Использован</a:t>
            </a:r>
            <a:r>
              <a:rPr lang="ru-RU" sz="2400" dirty="0">
                <a:solidFill>
                  <a:schemeClr val="bg1"/>
                </a:solidFill>
              </a:rPr>
              <a:t> модифицированный подход</a:t>
            </a:r>
            <a:r>
              <a:rPr sz="2400" dirty="0">
                <a:solidFill>
                  <a:schemeClr val="bg1"/>
                </a:solidFill>
              </a:rPr>
              <a:t> Path </a:t>
            </a:r>
            <a:r>
              <a:rPr sz="2400" dirty="0" err="1">
                <a:solidFill>
                  <a:schemeClr val="bg1"/>
                </a:solidFill>
              </a:rPr>
              <a:t>Agregattion</a:t>
            </a:r>
            <a:r>
              <a:rPr sz="2400" dirty="0">
                <a:solidFill>
                  <a:schemeClr val="bg1"/>
                </a:solidFill>
              </a:rPr>
              <a:t> Network (PAN)</a:t>
            </a:r>
            <a:endParaRPr lang="ru-RU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Модификация процесса тренировки и аугментации данных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Адаптирована аугментация (</a:t>
            </a:r>
            <a:r>
              <a:rPr lang="en-US" sz="2400" dirty="0">
                <a:solidFill>
                  <a:schemeClr val="bg1"/>
                </a:solidFill>
              </a:rPr>
              <a:t>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Версии </a:t>
            </a:r>
            <a:r>
              <a:rPr lang="en-US" sz="2400" dirty="0" smtClean="0">
                <a:solidFill>
                  <a:schemeClr val="bg1"/>
                </a:solidFill>
              </a:rPr>
              <a:t>Instance </a:t>
            </a:r>
            <a:r>
              <a:rPr lang="en-US" sz="2400" dirty="0">
                <a:solidFill>
                  <a:schemeClr val="bg1"/>
                </a:solidFill>
              </a:rPr>
              <a:t>segmentation, Classification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oriented-box detection, key-points detection</a:t>
            </a:r>
            <a:endParaRPr lang="ru-RU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arison of Mish and Relu activation func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999" y="4402990"/>
            <a:ext cx="2856495" cy="187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YOLO v4‐tiny structure and CSP‐ResNet structure. YOLO v4‐tiny consists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YOLO v4‐tiny structure and CSP‐ResNet structure. YOLO v4‐tiny consist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40658"/>
          <a:stretch/>
        </p:blipFill>
        <p:spPr bwMode="auto">
          <a:xfrm rot="5400000">
            <a:off x="-768117" y="3934280"/>
            <a:ext cx="3660478" cy="19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v2/resize:fit:785/1*VbSsY7414ogzpHmHnP7EV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53038"/>
            <a:ext cx="59817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97305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https://sh-tsang.medium.com/brief-review-yolov5-for-object-detection-84cc6c6a0e3a</a:t>
            </a:r>
          </a:p>
        </p:txBody>
      </p:sp>
      <p:pic>
        <p:nvPicPr>
          <p:cNvPr id="2056" name="Picture 8" descr="https://miro.medium.com/v2/resize:fit:556/1*7Tcs3ZoQWQu1CWfDN0fs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95" y="5471964"/>
            <a:ext cx="42386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634114" y="6534834"/>
            <a:ext cx="25731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hne"/>
              </a:rPr>
              <a:t>Structure of SPPF</a:t>
            </a:r>
            <a:r>
              <a:rPr lang="en-US" sz="1600" dirty="0">
                <a:solidFill>
                  <a:schemeClr val="bg1"/>
                </a:solidFill>
                <a:latin typeface="medium-content-sans-serif-font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medium-content-sans-serif-font"/>
              </a:rPr>
            </a:b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miro.medium.com/v2/resize:fit:386/1*J-KDog89a2AAbqXJbWwX0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2" y="3362960"/>
            <a:ext cx="29432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956734" y="3312516"/>
            <a:ext cx="133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B6B6B"/>
                </a:solidFill>
                <a:latin typeface="sohne"/>
              </a:rPr>
              <a:t> PAN Neck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5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 smtClean="0">
                <a:solidFill>
                  <a:schemeClr val="bg1"/>
                </a:solidFill>
              </a:rPr>
              <a:t>V</a:t>
            </a:r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230576" y="810395"/>
            <a:ext cx="12056673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nchor-free</a:t>
            </a:r>
            <a:r>
              <a:rPr lang="en-US" sz="2400" dirty="0">
                <a:solidFill>
                  <a:schemeClr val="bg1"/>
                </a:solidFill>
              </a:rPr>
              <a:t> object </a:t>
            </a:r>
            <a:r>
              <a:rPr lang="en-US" sz="2400" dirty="0" smtClean="0">
                <a:solidFill>
                  <a:schemeClr val="bg1"/>
                </a:solidFill>
              </a:rPr>
              <a:t>detector (</a:t>
            </a:r>
            <a:r>
              <a:rPr lang="ru-RU" sz="2400" dirty="0" smtClean="0">
                <a:solidFill>
                  <a:schemeClr val="bg1"/>
                </a:solidFill>
              </a:rPr>
              <a:t>одно предсказание на один объект)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-US" sz="2000" dirty="0">
                <a:solidFill>
                  <a:schemeClr val="bg1"/>
                </a:solidFill>
              </a:rPr>
              <a:t>Soft-NMS applies a soft threshold to the overlapping bounding boxes instead of discarding them </a:t>
            </a:r>
            <a:r>
              <a:rPr lang="en-US" sz="2000" dirty="0" smtClean="0">
                <a:solidFill>
                  <a:schemeClr val="bg1"/>
                </a:solidFill>
              </a:rPr>
              <a:t>outright</a:t>
            </a:r>
            <a:endParaRPr lang="ru-RU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000" dirty="0" smtClean="0">
                <a:solidFill>
                  <a:schemeClr val="bg1"/>
                </a:solidFill>
              </a:rPr>
              <a:t>Версии для </a:t>
            </a:r>
            <a:r>
              <a:rPr lang="en-US" sz="2000" dirty="0" smtClean="0">
                <a:solidFill>
                  <a:schemeClr val="bg1"/>
                </a:solidFill>
              </a:rPr>
              <a:t>Instance segmentation, Classification</a:t>
            </a:r>
            <a:r>
              <a:rPr lang="ru-RU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smtClean="0">
                <a:solidFill>
                  <a:schemeClr val="bg1"/>
                </a:solidFill>
              </a:rPr>
              <a:t>oriented-box detection, key-points detection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rinciples Of YoloV8. YOLO v8: Revolutionizing Object… | by Syed Zahid Ali 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68" y="2247900"/>
            <a:ext cx="8600931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Архитектура </a:t>
            </a:r>
            <a:r>
              <a:rPr lang="en" b="1" dirty="0">
                <a:solidFill>
                  <a:schemeClr val="bg1"/>
                </a:solidFill>
              </a:rPr>
              <a:t>YOLO </a:t>
            </a:r>
            <a:r>
              <a:rPr lang="ru-RU" b="1" dirty="0" smtClean="0">
                <a:solidFill>
                  <a:schemeClr val="bg1"/>
                </a:solidFill>
              </a:rPr>
              <a:t>V10-</a:t>
            </a:r>
            <a:r>
              <a:rPr lang="en-US" b="1" dirty="0" smtClean="0">
                <a:solidFill>
                  <a:schemeClr val="bg1"/>
                </a:solidFill>
              </a:rPr>
              <a:t>1</a:t>
            </a:r>
            <a:r>
              <a:rPr lang="ru-RU" b="1" dirty="0" smtClean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62" name="Объект 2"/>
          <p:cNvSpPr txBox="1">
            <a:spLocks noGrp="1"/>
          </p:cNvSpPr>
          <p:nvPr>
            <p:ph type="body" idx="1"/>
          </p:nvPr>
        </p:nvSpPr>
        <p:spPr>
          <a:xfrm>
            <a:off x="67378" y="810395"/>
            <a:ext cx="12219872" cy="5684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NMS-free</a:t>
            </a:r>
            <a:r>
              <a:rPr lang="ru-RU" sz="2300" b="1" dirty="0" smtClean="0">
                <a:solidFill>
                  <a:schemeClr val="bg1"/>
                </a:solidFill>
              </a:rPr>
              <a:t> модель</a:t>
            </a:r>
            <a:r>
              <a:rPr lang="en-US" sz="2300" b="1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 </a:t>
            </a:r>
            <a:r>
              <a:rPr lang="ru-RU" sz="2300" dirty="0" smtClean="0">
                <a:solidFill>
                  <a:schemeClr val="bg1"/>
                </a:solidFill>
              </a:rPr>
              <a:t>(использование</a:t>
            </a:r>
            <a:r>
              <a:rPr lang="en-US" sz="2300" dirty="0">
                <a:solidFill>
                  <a:schemeClr val="bg1"/>
                </a:solidFill>
              </a:rPr>
              <a:t> Dual Label </a:t>
            </a:r>
            <a:r>
              <a:rPr lang="en-US" sz="2300" dirty="0" smtClean="0">
                <a:solidFill>
                  <a:schemeClr val="bg1"/>
                </a:solidFill>
              </a:rPr>
              <a:t>Assignments)</a:t>
            </a:r>
            <a:r>
              <a:rPr lang="ru-RU" sz="2300" dirty="0" smtClean="0">
                <a:solidFill>
                  <a:schemeClr val="bg1"/>
                </a:solidFill>
              </a:rPr>
              <a:t>. Во время обучения учат 2 варианта голов </a:t>
            </a:r>
            <a:r>
              <a:rPr lang="en-US" sz="2300" dirty="0" smtClean="0">
                <a:solidFill>
                  <a:schemeClr val="bg1"/>
                </a:solidFill>
              </a:rPr>
              <a:t>One-to-Many </a:t>
            </a:r>
            <a:r>
              <a:rPr lang="ru-RU" sz="2300" dirty="0" smtClean="0">
                <a:solidFill>
                  <a:schemeClr val="bg1"/>
                </a:solidFill>
              </a:rPr>
              <a:t>и </a:t>
            </a:r>
            <a:r>
              <a:rPr lang="en-US" sz="2300" dirty="0" smtClean="0">
                <a:solidFill>
                  <a:schemeClr val="bg1"/>
                </a:solidFill>
              </a:rPr>
              <a:t>One-to-One. </a:t>
            </a:r>
            <a:r>
              <a:rPr lang="ru-RU" sz="2300" dirty="0" smtClean="0">
                <a:solidFill>
                  <a:schemeClr val="bg1"/>
                </a:solidFill>
              </a:rPr>
              <a:t>В </a:t>
            </a:r>
            <a:r>
              <a:rPr lang="ru-RU" sz="2300" dirty="0" err="1" smtClean="0">
                <a:solidFill>
                  <a:schemeClr val="bg1"/>
                </a:solidFill>
              </a:rPr>
              <a:t>инференсе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one-to-one head</a:t>
            </a:r>
            <a:endParaRPr lang="ru-RU" sz="2300" dirty="0" smtClean="0">
              <a:solidFill>
                <a:schemeClr val="bg1"/>
              </a:solidFill>
            </a:endParaRPr>
          </a:p>
          <a:p>
            <a:r>
              <a:rPr lang="ru-RU" sz="2300" b="1" dirty="0" smtClean="0">
                <a:solidFill>
                  <a:schemeClr val="bg1"/>
                </a:solidFill>
              </a:rPr>
              <a:t>Блоки с эффективным </a:t>
            </a:r>
            <a:r>
              <a:rPr lang="en-US" sz="2300" b="1" dirty="0" smtClean="0">
                <a:solidFill>
                  <a:schemeClr val="bg1"/>
                </a:solidFill>
              </a:rPr>
              <a:t>self-attention</a:t>
            </a:r>
            <a:r>
              <a:rPr lang="en-US" sz="2300" dirty="0" smtClean="0">
                <a:solidFill>
                  <a:schemeClr val="bg1"/>
                </a:solidFill>
              </a:rPr>
              <a:t>. Residual </a:t>
            </a:r>
            <a:r>
              <a:rPr lang="en-US" sz="2300" dirty="0">
                <a:solidFill>
                  <a:schemeClr val="bg1"/>
                </a:solidFill>
              </a:rPr>
              <a:t>Efficient Layer Aggregation Networks (R-ELAN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r>
              <a:rPr lang="ru-RU" sz="2300" dirty="0" smtClean="0">
                <a:solidFill>
                  <a:schemeClr val="bg1"/>
                </a:solidFill>
              </a:rPr>
              <a:t> </a:t>
            </a:r>
            <a:endParaRPr lang="en-US" sz="2300" dirty="0" smtClean="0">
              <a:solidFill>
                <a:schemeClr val="bg1"/>
              </a:solidFill>
            </a:endParaRPr>
          </a:p>
          <a:p>
            <a:pPr lvl="1"/>
            <a:r>
              <a:rPr lang="ru-RU" sz="1900" dirty="0" smtClean="0">
                <a:solidFill>
                  <a:schemeClr val="bg1"/>
                </a:solidFill>
              </a:rPr>
              <a:t>Остаточные связи с </a:t>
            </a:r>
            <a:r>
              <a:rPr lang="en-US" sz="1900" i="1" dirty="0">
                <a:solidFill>
                  <a:schemeClr val="bg1"/>
                </a:solidFill>
              </a:rPr>
              <a:t>scaling </a:t>
            </a:r>
            <a:r>
              <a:rPr lang="en-US" sz="1900" i="1" dirty="0" smtClean="0">
                <a:solidFill>
                  <a:schemeClr val="bg1"/>
                </a:solidFill>
              </a:rPr>
              <a:t>factor</a:t>
            </a:r>
            <a:r>
              <a:rPr lang="ru-RU" sz="1900" i="1" dirty="0" smtClean="0">
                <a:solidFill>
                  <a:schemeClr val="bg1"/>
                </a:solidFill>
              </a:rPr>
              <a:t> 0.01</a:t>
            </a:r>
            <a:endParaRPr lang="en-US" sz="19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 Area </a:t>
            </a:r>
            <a:r>
              <a:rPr lang="en-US" sz="2000" dirty="0">
                <a:solidFill>
                  <a:schemeClr val="bg1"/>
                </a:solidFill>
              </a:rPr>
              <a:t>Attention</a:t>
            </a:r>
            <a:r>
              <a:rPr lang="en-US" sz="2000" dirty="0">
                <a:solidFill>
                  <a:schemeClr val="bg1"/>
                </a:solidFill>
              </a:rPr>
              <a:t> the feature map with the resolution of (H, W) is divided into l segments of size (H/l, W) or (H, W/l</a:t>
            </a:r>
            <a:r>
              <a:rPr lang="en-US" sz="2000" dirty="0" smtClean="0">
                <a:solidFill>
                  <a:schemeClr val="bg1"/>
                </a:solidFill>
              </a:rPr>
              <a:t>).</a:t>
            </a:r>
          </a:p>
          <a:p>
            <a:pPr lvl="2"/>
            <a:r>
              <a:rPr lang="ru-RU" dirty="0" smtClean="0">
                <a:solidFill>
                  <a:schemeClr val="bg1"/>
                </a:solidFill>
              </a:rPr>
              <a:t>Остаточное </a:t>
            </a:r>
            <a:r>
              <a:rPr lang="en-US" dirty="0" smtClean="0">
                <a:solidFill>
                  <a:schemeClr val="bg1"/>
                </a:solidFill>
              </a:rPr>
              <a:t>receptive field ¼ - </a:t>
            </a:r>
            <a:r>
              <a:rPr lang="ru-RU" dirty="0" smtClean="0">
                <a:solidFill>
                  <a:schemeClr val="bg1"/>
                </a:solidFill>
              </a:rPr>
              <a:t>это не плохо.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/>
            </a:r>
            <a:br>
              <a:rPr lang="en-US" sz="2300" dirty="0">
                <a:solidFill>
                  <a:schemeClr val="bg1"/>
                </a:solidFill>
              </a:rPr>
            </a:br>
            <a:endParaRPr lang="ru-RU" sz="23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0" b="15734"/>
          <a:stretch/>
        </p:blipFill>
        <p:spPr bwMode="auto">
          <a:xfrm>
            <a:off x="111496" y="4255933"/>
            <a:ext cx="3434648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6496" y="6646765"/>
            <a:ext cx="7212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https://sh-tsang.medium.com/review-yolov12-attention-centric-real-time-object-detectors-2d601b1d94ad</a:t>
            </a:r>
          </a:p>
        </p:txBody>
      </p:sp>
      <p:pic>
        <p:nvPicPr>
          <p:cNvPr id="3076" name="Picture 4" descr="https://miro.medium.com/v2/resize:fit:875/1*Yr6HNgpm6smxBW05AvmYg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3" b="28483"/>
          <a:stretch/>
        </p:blipFill>
        <p:spPr bwMode="auto">
          <a:xfrm>
            <a:off x="5226518" y="5114827"/>
            <a:ext cx="2388599" cy="120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ro.medium.com/v2/resize:fit:791/1*NXZibNyipXpft5eNfAKbB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0" b="22917"/>
          <a:stretch/>
        </p:blipFill>
        <p:spPr bwMode="auto">
          <a:xfrm>
            <a:off x="7535997" y="4138863"/>
            <a:ext cx="4656003" cy="22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067063" y="63799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urce-serif-pro"/>
              </a:rPr>
              <a:t>NMS-free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https://miro.medium.com/v2/resize:fit:875/1*Eg15fY6clRwNy8PZBTbKy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8" t="359" r="770" b="15375"/>
          <a:stretch/>
        </p:blipFill>
        <p:spPr bwMode="auto">
          <a:xfrm>
            <a:off x="3521243" y="4255933"/>
            <a:ext cx="1705275" cy="22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785761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Одноэтапные подходы к обнаружению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объектов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компьютерного зрения.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</a:t>
            </a:r>
            <a:r>
              <a:rPr kumimoji="0" lang="ru-RU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3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Заголовок 1"/>
          <p:cNvSpPr txBox="1">
            <a:spLocks noGrp="1"/>
          </p:cNvSpPr>
          <p:nvPr>
            <p:ph type="title"/>
          </p:nvPr>
        </p:nvSpPr>
        <p:spPr>
          <a:xfrm>
            <a:off x="761999" y="197161"/>
            <a:ext cx="11136747" cy="119621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>
                <a:solidFill>
                  <a:schemeClr val="bg1"/>
                </a:solidFill>
              </a:rPr>
              <a:t>YOLO V5</a:t>
            </a:r>
          </a:p>
        </p:txBody>
      </p:sp>
      <p:sp>
        <p:nvSpPr>
          <p:cNvPr id="414" name="Объект 3"/>
          <p:cNvSpPr txBox="1">
            <a:spLocks noGrp="1"/>
          </p:cNvSpPr>
          <p:nvPr>
            <p:ph type="body" idx="1"/>
          </p:nvPr>
        </p:nvSpPr>
        <p:spPr>
          <a:xfrm>
            <a:off x="293254" y="1147454"/>
            <a:ext cx="116054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en" sz="2400" dirty="0">
                <a:solidFill>
                  <a:schemeClr val="bg1"/>
                </a:solidFill>
              </a:rPr>
              <a:t>Yolo V</a:t>
            </a:r>
            <a:r>
              <a:rPr lang="ru-RU" sz="2400" dirty="0">
                <a:solidFill>
                  <a:schemeClr val="bg1"/>
                </a:solidFill>
              </a:rPr>
              <a:t>5 это модификация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Yolo V4</a:t>
            </a:r>
            <a:r>
              <a:rPr lang="ru-RU" sz="2400" dirty="0">
                <a:solidFill>
                  <a:schemeClr val="bg1"/>
                </a:solidFill>
              </a:rPr>
              <a:t>, переделенная </a:t>
            </a:r>
            <a:r>
              <a:rPr sz="2400" dirty="0" err="1">
                <a:solidFill>
                  <a:schemeClr val="bg1"/>
                </a:solidFill>
              </a:rPr>
              <a:t>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PyTorch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адаптированная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модель</a:t>
            </a:r>
            <a:r>
              <a:rPr sz="2400" dirty="0">
                <a:solidFill>
                  <a:schemeClr val="bg1"/>
                </a:solidFill>
              </a:rPr>
              <a:t>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000" dirty="0" err="1">
                <a:solidFill>
                  <a:schemeClr val="bg1"/>
                </a:solidFill>
              </a:rPr>
              <a:t>Предложено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реализаций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от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nano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до</a:t>
            </a:r>
            <a:r>
              <a:rPr sz="2000" dirty="0">
                <a:solidFill>
                  <a:schemeClr val="bg1"/>
                </a:solidFill>
              </a:rPr>
              <a:t> large).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Функции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активации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заменые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</a:t>
            </a:r>
            <a:r>
              <a:rPr lang="ru-RU" sz="2400" dirty="0">
                <a:solidFill>
                  <a:schemeClr val="bg1"/>
                </a:solidFill>
              </a:rPr>
              <a:t> стандартные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LeakyReLU</a:t>
            </a:r>
            <a:r>
              <a:rPr sz="2400" dirty="0">
                <a:solidFill>
                  <a:schemeClr val="bg1"/>
                </a:solidFill>
              </a:rPr>
              <a:t>, Sigmoid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Адаптирована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аугментация</a:t>
            </a:r>
            <a:r>
              <a:rPr sz="2400" dirty="0">
                <a:solidFill>
                  <a:schemeClr val="bg1"/>
                </a:solidFill>
              </a:rPr>
              <a:t> (scaling, color space adjustments, and mosaic augmentation)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ф</a:t>
            </a:r>
            <a:r>
              <a:rPr sz="2400" dirty="0" err="1">
                <a:solidFill>
                  <a:schemeClr val="bg1"/>
                </a:solidFill>
              </a:rPr>
              <a:t>ункци</a:t>
            </a:r>
            <a:r>
              <a:rPr lang="ru-RU" sz="2400" dirty="0">
                <a:solidFill>
                  <a:schemeClr val="bg1"/>
                </a:solidFill>
              </a:rPr>
              <a:t>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потерь</a:t>
            </a:r>
            <a:r>
              <a:rPr lang="ru-RU" sz="2400" dirty="0">
                <a:solidFill>
                  <a:schemeClr val="bg1"/>
                </a:solidFill>
              </a:rPr>
              <a:t> для классификации.</a:t>
            </a:r>
            <a:r>
              <a:rPr sz="2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400" dirty="0" err="1">
                <a:solidFill>
                  <a:schemeClr val="bg1"/>
                </a:solidFill>
              </a:rPr>
              <a:t>Добавлен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автопоиск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размеров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анхоров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по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тренировочному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набору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данных</a:t>
            </a:r>
            <a:r>
              <a:rPr sz="24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3437232" y="3433418"/>
            <a:ext cx="5437778" cy="32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951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Заголовок 1"/>
          <p:cNvSpPr txBox="1">
            <a:spLocks noGrp="1"/>
          </p:cNvSpPr>
          <p:nvPr>
            <p:ph type="title"/>
          </p:nvPr>
        </p:nvSpPr>
        <p:spPr>
          <a:xfrm>
            <a:off x="368250" y="386281"/>
            <a:ext cx="10881053" cy="87182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lang="en" sz="4800" b="1" dirty="0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p:sp>
        <p:nvSpPr>
          <p:cNvPr id="272" name="Объект 2"/>
          <p:cNvSpPr txBox="1">
            <a:spLocks noGrp="1"/>
          </p:cNvSpPr>
          <p:nvPr>
            <p:ph type="body" idx="1"/>
          </p:nvPr>
        </p:nvSpPr>
        <p:spPr>
          <a:xfrm>
            <a:off x="304801" y="1219097"/>
            <a:ext cx="11518949" cy="5142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Выбор </a:t>
            </a:r>
            <a:r>
              <a:rPr lang="ru-RU" sz="2400" dirty="0" err="1">
                <a:solidFill>
                  <a:schemeClr val="bg1"/>
                </a:solidFill>
              </a:rPr>
              <a:t>классов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при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помощи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алгоритма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en" sz="2400" dirty="0">
                <a:solidFill>
                  <a:schemeClr val="bg1"/>
                </a:solidFill>
              </a:rPr>
              <a:t>Non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" sz="2400" dirty="0">
                <a:solidFill>
                  <a:schemeClr val="bg1"/>
                </a:solidFill>
              </a:rPr>
              <a:t>ax Suppression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dirty="0" err="1">
                <a:solidFill>
                  <a:schemeClr val="bg1"/>
                </a:solidFill>
              </a:rPr>
              <a:t>Для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каждого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класса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имеется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набор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из</a:t>
            </a:r>
            <a:r>
              <a:rPr lang="ru-RU" dirty="0">
                <a:solidFill>
                  <a:schemeClr val="bg1"/>
                </a:solidFill>
              </a:rPr>
              <a:t> 7*7*</a:t>
            </a:r>
            <a:r>
              <a:rPr lang="en" dirty="0">
                <a:solidFill>
                  <a:schemeClr val="bg1"/>
                </a:solidFill>
              </a:rPr>
              <a:t>B – </a:t>
            </a:r>
            <a:r>
              <a:rPr lang="ru-RU" dirty="0" err="1">
                <a:solidFill>
                  <a:schemeClr val="bg1"/>
                </a:solidFill>
              </a:rPr>
              <a:t>значений</a:t>
            </a:r>
            <a:endParaRPr lang="ru-RU" sz="28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ячейки где </a:t>
            </a:r>
            <a:r>
              <a:rPr lang="en-US" sz="2400" dirty="0">
                <a:solidFill>
                  <a:schemeClr val="bg1"/>
                </a:solidFill>
              </a:rPr>
              <a:t>confidence</a:t>
            </a:r>
            <a:r>
              <a:rPr lang="ru-RU" sz="2400" dirty="0">
                <a:solidFill>
                  <a:schemeClr val="bg1"/>
                </a:solidFill>
              </a:rPr>
              <a:t>меньше порога отбрасываются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Значения </a:t>
            </a:r>
            <a:r>
              <a:rPr lang="en-US" sz="2400" dirty="0">
                <a:solidFill>
                  <a:schemeClr val="bg1"/>
                </a:solidFill>
              </a:rPr>
              <a:t>confidence </a:t>
            </a:r>
            <a:r>
              <a:rPr lang="ru-RU" sz="2400" dirty="0">
                <a:solidFill>
                  <a:schemeClr val="bg1"/>
                </a:solidFill>
              </a:rPr>
              <a:t>сортируются,</a:t>
            </a:r>
          </a:p>
          <a:p>
            <a:pPr marL="1600200" lvl="3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400" dirty="0">
                <a:solidFill>
                  <a:schemeClr val="bg1"/>
                </a:solidFill>
              </a:rPr>
              <a:t>Максимумы для каждого класса – свидетельства наличия центра объекта в данной точке,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1293" y="1147454"/>
            <a:ext cx="8067230" cy="53606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990975"/>
            <a:ext cx="4983011" cy="24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Заголовок 1"/>
          <p:cNvSpPr txBox="1">
            <a:spLocks noGrp="1"/>
          </p:cNvSpPr>
          <p:nvPr>
            <p:ph type="title"/>
          </p:nvPr>
        </p:nvSpPr>
        <p:spPr>
          <a:xfrm>
            <a:off x="575626" y="244889"/>
            <a:ext cx="10798629" cy="10536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</a:rPr>
              <a:t>Архитектура </a:t>
            </a:r>
            <a:r>
              <a:rPr lang="en" sz="4800" b="1">
                <a:solidFill>
                  <a:schemeClr val="bg1"/>
                </a:solidFill>
              </a:rPr>
              <a:t>YOLO (You Look Only Once)</a:t>
            </a:r>
            <a:endParaRPr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Объект 2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регуляризационные</a:t>
                </a: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параметры</a:t>
                </a:r>
                <a:b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urw-din"/>
                    <a:ea typeface="urw-din"/>
                    <a:cs typeface="urw-din"/>
                    <a:sym typeface="urw-din"/>
                  </a:rPr>
                  <a:t> для баланса функции потерь. </a:t>
                </a:r>
                <a:endParaRPr lang="en-US" sz="2000" dirty="0">
                  <a:solidFill>
                    <a:schemeClr val="bg1"/>
                  </a:solidFill>
                  <a:latin typeface="urw-din"/>
                  <a:ea typeface="urw-din"/>
                  <a:cs typeface="urw-din"/>
                  <a:sym typeface="urw-din"/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статье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𝑐𝑜𝑜𝑟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ar-AE" sz="2000" dirty="0">
                    <a:solidFill>
                      <a:schemeClr val="bg1"/>
                    </a:solidFill>
                    <a:sym typeface="Calibri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 </a:t>
                </a:r>
                <a:r>
                  <a:rPr lang="ru-RU" sz="2000" dirty="0">
                    <a:solidFill>
                      <a:schemeClr val="bg1"/>
                    </a:solidFill>
                    <a:sym typeface="Calibri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Регуляризация предполагается, чтобы сбалансировать проблему того, </a:t>
                </a:r>
                <a:br>
                  <a:rPr lang="ru-RU" sz="2000" dirty="0">
                    <a:solidFill>
                      <a:schemeClr val="bg1"/>
                    </a:solidFill>
                  </a:rPr>
                </a:br>
                <a:r>
                  <a:rPr lang="ru-RU" sz="2000" dirty="0">
                    <a:solidFill>
                      <a:schemeClr val="bg1"/>
                    </a:solidFill>
                  </a:rPr>
                  <a:t>что большая часть </a:t>
                </a:r>
                <a:r>
                  <a:rPr lang="en" sz="2000" dirty="0">
                    <a:solidFill>
                      <a:schemeClr val="bg1"/>
                    </a:solidFill>
                  </a:rPr>
                  <a:t>Bbox </a:t>
                </a:r>
                <a:r>
                  <a:rPr lang="ru-RU" sz="2000" dirty="0">
                    <a:solidFill>
                      <a:schemeClr val="bg1"/>
                    </a:solidFill>
                  </a:rPr>
                  <a:t>пустые.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если в клетке есть объект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нет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" sz="2000" dirty="0">
                    <a:solidFill>
                      <a:schemeClr val="bg1"/>
                    </a:solidFill>
                  </a:rPr>
                  <a:t> =1  </a:t>
                </a:r>
                <a:r>
                  <a:rPr lang="ru-RU" sz="2000" dirty="0">
                    <a:solidFill>
                      <a:schemeClr val="bg1"/>
                    </a:solidFill>
                  </a:rPr>
                  <a:t>если есть объект в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Bbox</a:t>
                </a:r>
                <a:r>
                  <a:rPr lang="en-US" sz="2000" dirty="0">
                    <a:solidFill>
                      <a:schemeClr val="bg1"/>
                    </a:solidFill>
                  </a:rPr>
                  <a:t> j </a:t>
                </a:r>
                <a:r>
                  <a:rPr lang="ru-RU" sz="2000" dirty="0">
                    <a:solidFill>
                      <a:schemeClr val="bg1"/>
                    </a:solidFill>
                  </a:rPr>
                  <a:t>и 0 если нет</a:t>
                </a:r>
                <a:r>
                  <a:rPr lang="en-US" sz="2000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=1 объект принадлежит классу и 0 если нет (</a:t>
                </a:r>
                <a:r>
                  <a:rPr lang="en" sz="2000" dirty="0">
                    <a:solidFill>
                      <a:schemeClr val="bg1"/>
                    </a:solidFill>
                  </a:rPr>
                  <a:t>one-hot </a:t>
                </a:r>
                <a:r>
                  <a:rPr lang="ru-RU" sz="2000" dirty="0">
                    <a:solidFill>
                      <a:schemeClr val="bg1"/>
                    </a:solidFill>
                  </a:rPr>
                  <a:t>кодирование)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>
                    <a:latin typeface="urw-din"/>
                    <a:ea typeface="urw-din"/>
                    <a:cs typeface="urw-din"/>
                    <a:sym typeface="urw-din"/>
                  </a:defRP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наоборт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идеале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lim>
                            <m:r>
                              <a:rPr lang="ar-A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должно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давать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</a:rPr>
                  <a:t> оценку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</a:rPr>
                  <a:t>для объекта</a:t>
                </a:r>
              </a:p>
              <a:p>
                <a:pPr>
                  <a:lnSpc>
                    <a:spcPct val="110000"/>
                  </a:lnSpc>
                  <a:spcBef>
                    <a:spcPts val="300"/>
                  </a:spcBef>
                  <a:defRPr sz="1800"/>
                </a:pPr>
                <a:r>
                  <a:rPr lang="ru-RU" sz="2000" dirty="0">
                    <a:solidFill>
                      <a:schemeClr val="bg1"/>
                    </a:solidFill>
                  </a:rPr>
                  <a:t>В </a:t>
                </a:r>
                <a:r>
                  <a:rPr lang="ru-RU" sz="2000" dirty="0" err="1">
                    <a:solidFill>
                      <a:schemeClr val="bg1"/>
                    </a:solidFill>
                  </a:rPr>
                  <a:t>выражении</a:t>
                </a:r>
                <a:r>
                  <a:rPr lang="ru-RU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  <m:r>
                      <a:rPr lang="ar-A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ar-AE" sz="2000" dirty="0">
                    <a:solidFill>
                      <a:schemeClr val="bg1"/>
                    </a:solidFill>
                  </a:rPr>
                  <a:t> - </a:t>
                </a:r>
                <a:r>
                  <a:rPr lang="ru-RU" sz="2000" dirty="0">
                    <a:solidFill>
                      <a:schemeClr val="bg1"/>
                    </a:solidFill>
                  </a:rPr>
                  <a:t>чтобы уменьшить разницу между большими и маленькими объектами.</a:t>
                </a:r>
              </a:p>
            </p:txBody>
          </p:sp>
        </mc:Choice>
        <mc:Fallback xmlns="">
          <p:sp>
            <p:nvSpPr>
              <p:cNvPr id="281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88157" y="1188682"/>
                <a:ext cx="6362019" cy="5659741"/>
              </a:xfrm>
              <a:prstGeom prst="rect">
                <a:avLst/>
              </a:prstGeom>
              <a:blipFill>
                <a:blip r:embed="rId2"/>
                <a:stretch>
                  <a:fillRect l="-862" t="-216" r="-575" b="-82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Прямоугольник 13"/>
          <p:cNvSpPr txBox="1"/>
          <p:nvPr/>
        </p:nvSpPr>
        <p:spPr>
          <a:xfrm>
            <a:off x="252021" y="5412926"/>
            <a:ext cx="1168044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5719" rIns="45719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Прямоугольник 5"/>
          <p:cNvSpPr/>
          <p:nvPr/>
        </p:nvSpPr>
        <p:spPr>
          <a:xfrm>
            <a:off x="6236604" y="1542112"/>
            <a:ext cx="5676310" cy="1357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Прямоугольник 15"/>
          <p:cNvSpPr/>
          <p:nvPr/>
        </p:nvSpPr>
        <p:spPr>
          <a:xfrm>
            <a:off x="6922405" y="2907202"/>
            <a:ext cx="4984493" cy="11882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Прямоугольник 16"/>
          <p:cNvSpPr/>
          <p:nvPr/>
        </p:nvSpPr>
        <p:spPr>
          <a:xfrm>
            <a:off x="6930025" y="4103347"/>
            <a:ext cx="4976873" cy="8108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TextBox 7"/>
          <p:cNvSpPr txBox="1"/>
          <p:nvPr/>
        </p:nvSpPr>
        <p:spPr>
          <a:xfrm>
            <a:off x="8764771" y="1551416"/>
            <a:ext cx="327544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TextBox 18"/>
          <p:cNvSpPr txBox="1"/>
          <p:nvPr/>
        </p:nvSpPr>
        <p:spPr>
          <a:xfrm>
            <a:off x="9350948" y="2947297"/>
            <a:ext cx="24394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(</a:t>
            </a:r>
            <a:r>
              <a:rPr kumimoji="0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Bbox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Score)</a:t>
            </a:r>
          </a:p>
        </p:txBody>
      </p:sp>
      <p:sp>
        <p:nvSpPr>
          <p:cNvPr id="288" name="TextBox 19"/>
          <p:cNvSpPr txBox="1"/>
          <p:nvPr/>
        </p:nvSpPr>
        <p:spPr>
          <a:xfrm>
            <a:off x="10085350" y="4181443"/>
            <a:ext cx="17595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3514" y="1119604"/>
            <a:ext cx="54088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Задача регрессионная, даже для классификации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𝑐𝑜𝑜𝑟𝑑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0" dirty="0">
                              <a:latin typeface="Cambria Math" panose="02040503050406030204" pitchFamily="18" charset="0"/>
                            </a:rPr>
                            <a:t>+</a:t>
                          </a:r>
                        </a:p>
                        <a:p>
                          <a:pPr algn="r"/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𝕀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𝑜𝑏𝑗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 baseline="0" dirty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baseline="0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8601566"/>
                  </p:ext>
                </p:extLst>
              </p:nvPr>
            </p:nvGraphicFramePr>
            <p:xfrm>
              <a:off x="6236604" y="1815230"/>
              <a:ext cx="5662673" cy="1143762"/>
            </p:xfrm>
            <a:graphic>
              <a:graphicData uri="http://schemas.openxmlformats.org/drawingml/2006/table">
                <a:tbl>
                  <a:tblPr/>
                  <a:tblGrid>
                    <a:gridCol w="5662673">
                      <a:extLst>
                        <a:ext uri="{9D8B030D-6E8A-4147-A177-3AD203B41FA5}">
                          <a16:colId xmlns:a16="http://schemas.microsoft.com/office/drawing/2014/main" val="3335577079"/>
                        </a:ext>
                      </a:extLst>
                    </a:gridCol>
                  </a:tblGrid>
                  <a:tr h="11437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06113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ru-RU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endParaRPr kumimoji="0" lang="ru-RU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𝑛𝑜𝑜𝑏𝑗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𝑛𝑜𝑜𝑏𝑗</m:t>
                                </m:r>
                              </m:sup>
                            </m:sSubSup>
                          </m:e>
                        </m:nary>
                      </m:e>
                    </m:nary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0" lang="en-US" sz="1800" b="0" i="1" u="none" strike="noStrike" kern="1200" cap="none" spc="0" normalizeH="0" baseline="0" noProof="0" dirty="0" err="1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72" y="3162983"/>
                <a:ext cx="4723022" cy="891141"/>
              </a:xfrm>
              <a:prstGeom prst="rect">
                <a:avLst/>
              </a:prstGeom>
              <a:blipFill>
                <a:blip r:embed="rId4"/>
                <a:stretch>
                  <a:fillRect t="-41096" r="-2581" b="-7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  <m:sup>
                        <m:sSup>
                          <m:s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𝕀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  <m:sup>
                            <m: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𝑜𝑏𝑗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-apple-system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𝐶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∈</m:t>
                            </m:r>
                            <m:r>
                              <a:rPr kumimoji="0" lang="en-US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𝑐𝑙𝑎𝑠𝑠𝑒𝑠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18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0" lang="en-US" sz="1800" b="0" i="1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4" y="4442626"/>
                <a:ext cx="4315620" cy="471604"/>
              </a:xfrm>
              <a:prstGeom prst="rect">
                <a:avLst/>
              </a:prstGeom>
              <a:blipFill>
                <a:blip r:embed="rId5"/>
                <a:stretch>
                  <a:fillRect t="-83117" b="-13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6"/>
          <p:cNvSpPr/>
          <p:nvPr/>
        </p:nvSpPr>
        <p:spPr>
          <a:xfrm>
            <a:off x="6937645" y="4922104"/>
            <a:ext cx="4969558" cy="7228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9"/>
              <p:cNvSpPr txBox="1"/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General loss</a:t>
                </a: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1" y="5196189"/>
                <a:ext cx="3284232" cy="369332"/>
              </a:xfrm>
              <a:prstGeom prst="rect">
                <a:avLst/>
              </a:prstGeom>
              <a:blipFill>
                <a:blip r:embed="rId6"/>
                <a:stretch>
                  <a:fillRect l="-2968" t="-8197" b="-24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236603" y="1191139"/>
            <a:ext cx="5803609" cy="455281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20394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Основная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идея</a:t>
            </a:r>
            <a:r>
              <a:rPr sz="2200" dirty="0">
                <a:solidFill>
                  <a:schemeClr val="bg1"/>
                </a:solidFill>
              </a:rPr>
              <a:t> SSD – </a:t>
            </a:r>
            <a:r>
              <a:rPr lang="ru-RU" sz="2200" dirty="0">
                <a:solidFill>
                  <a:schemeClr val="bg1"/>
                </a:solidFill>
              </a:rPr>
              <a:t>одноэтапный поиск объектов на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</a:t>
            </a:r>
            <a:r>
              <a:rPr lang="ru-RU" sz="2200" dirty="0">
                <a:solidFill>
                  <a:schemeClr val="bg1"/>
                </a:solidFill>
              </a:rPr>
              <a:t>ах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катр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dirty="0" err="1">
                <a:solidFill>
                  <a:schemeClr val="bg1"/>
                </a:solidFill>
              </a:rPr>
              <a:t>MultiScale</a:t>
            </a:r>
            <a:r>
              <a:rPr sz="2200" dirty="0">
                <a:solidFill>
                  <a:schemeClr val="bg1"/>
                </a:solidFill>
              </a:rPr>
              <a:t> Detection).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–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крупноразмерные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выделить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lang="ru-RU" sz="2200" dirty="0">
                <a:solidFill>
                  <a:schemeClr val="bg1"/>
                </a:solidFill>
              </a:rPr>
              <a:t/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sz="2200" dirty="0" err="1">
                <a:solidFill>
                  <a:schemeClr val="bg1"/>
                </a:solidFill>
              </a:rPr>
              <a:t>но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потерей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семантической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1600"/>
            </a:pPr>
            <a:r>
              <a:rPr sz="2200" dirty="0" err="1">
                <a:solidFill>
                  <a:schemeClr val="bg1"/>
                </a:solidFill>
              </a:rPr>
              <a:t>Чем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тем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выделяемого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3202957"/>
            <a:ext cx="9030308" cy="3150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1842289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p:sp>
        <p:nvSpPr>
          <p:cNvPr id="425" name="Объект 3"/>
          <p:cNvSpPr txBox="1">
            <a:spLocks noGrp="1"/>
          </p:cNvSpPr>
          <p:nvPr>
            <p:ph type="body" idx="1"/>
          </p:nvPr>
        </p:nvSpPr>
        <p:spPr>
          <a:xfrm>
            <a:off x="184730" y="925899"/>
            <a:ext cx="116008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defRPr sz="2000"/>
            </a:pPr>
            <a:r>
              <a:rPr sz="2300" dirty="0" err="1">
                <a:solidFill>
                  <a:schemeClr val="bg1"/>
                </a:solidFill>
              </a:rPr>
              <a:t>Для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выделенных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карт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признаков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используются</a:t>
            </a:r>
            <a:r>
              <a:rPr sz="2300" dirty="0">
                <a:solidFill>
                  <a:schemeClr val="bg1"/>
                </a:solidFill>
              </a:rPr>
              <a:t> </a:t>
            </a:r>
            <a:r>
              <a:rPr sz="2300" dirty="0" err="1">
                <a:solidFill>
                  <a:schemeClr val="bg1"/>
                </a:solidFill>
              </a:rPr>
              <a:t>свертки</a:t>
            </a:r>
            <a:r>
              <a:rPr sz="2300" dirty="0">
                <a:solidFill>
                  <a:schemeClr val="bg1"/>
                </a:solidFill>
              </a:rPr>
              <a:t> (</a:t>
            </a:r>
            <a:r>
              <a:rPr sz="2300" dirty="0" err="1">
                <a:solidFill>
                  <a:schemeClr val="bg1"/>
                </a:solidFill>
              </a:rPr>
              <a:t>подобно</a:t>
            </a:r>
            <a:r>
              <a:rPr sz="2300" dirty="0">
                <a:solidFill>
                  <a:schemeClr val="bg1"/>
                </a:solidFill>
              </a:rPr>
              <a:t> RPN).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</a:endParaRP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defRPr sz="2000"/>
            </a:pPr>
            <a:r>
              <a:rPr dirty="0" err="1">
                <a:solidFill>
                  <a:schemeClr val="bg1"/>
                </a:solidFill>
              </a:rPr>
              <a:t>Выход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dirty="0">
                <a:solidFill>
                  <a:schemeClr val="bg1"/>
                </a:solidFill>
              </a:rPr>
              <a:t>21  </a:t>
            </a:r>
            <a:r>
              <a:rPr dirty="0" err="1">
                <a:solidFill>
                  <a:schemeClr val="bg1"/>
                </a:solidFill>
              </a:rPr>
              <a:t>класс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confedences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dirty="0">
                <a:solidFill>
                  <a:schemeClr val="bg1"/>
                </a:solidFill>
              </a:rPr>
              <a:t> и 4 </a:t>
            </a:r>
            <a:r>
              <a:rPr dirty="0" err="1">
                <a:solidFill>
                  <a:schemeClr val="bg1"/>
                </a:solidFill>
              </a:rPr>
              <a:t>координаты</a:t>
            </a:r>
            <a:r>
              <a:rPr dirty="0">
                <a:solidFill>
                  <a:schemeClr val="bg1"/>
                </a:solidFill>
              </a:rPr>
              <a:t> Bounding Box (</a:t>
            </a:r>
            <a:r>
              <a:rPr dirty="0" err="1">
                <a:solidFill>
                  <a:schemeClr val="bg1"/>
                </a:solidFill>
              </a:rPr>
              <a:t>Bbox</a:t>
            </a:r>
            <a:r>
              <a:rPr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 для каждого </a:t>
            </a:r>
            <a:r>
              <a:rPr lang="ru-RU" dirty="0" err="1">
                <a:solidFill>
                  <a:schemeClr val="bg1"/>
                </a:solidFill>
              </a:rPr>
              <a:t>анхора</a:t>
            </a:r>
            <a:r>
              <a:rPr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r>
              <a:rPr lang="ru-RU" sz="2300" dirty="0">
                <a:solidFill>
                  <a:schemeClr val="bg1"/>
                </a:solidFill>
              </a:rPr>
              <a:t>Регионов может быть разное количество для разного масштаба карты признаков, для каждой клетки 4-6 </a:t>
            </a:r>
            <a:r>
              <a:rPr lang="ru-RU" sz="2300" dirty="0" err="1">
                <a:solidFill>
                  <a:schemeClr val="bg1"/>
                </a:solidFill>
              </a:rPr>
              <a:t>анхоров</a:t>
            </a:r>
            <a:r>
              <a:rPr lang="ru-RU" sz="2300" dirty="0">
                <a:solidFill>
                  <a:schemeClr val="bg1"/>
                </a:solidFill>
              </a:rPr>
              <a:t> подобранных особым образом.</a:t>
            </a:r>
          </a:p>
          <a:p>
            <a:r>
              <a:rPr lang="ru-RU" sz="2300" dirty="0">
                <a:solidFill>
                  <a:schemeClr val="bg1"/>
                </a:solidFill>
              </a:rPr>
              <a:t>. Параметры </a:t>
            </a:r>
            <a:r>
              <a:rPr lang="ru-RU" sz="2300" dirty="0" err="1">
                <a:solidFill>
                  <a:schemeClr val="bg1"/>
                </a:solidFill>
              </a:rPr>
              <a:t>арнхоров</a:t>
            </a:r>
            <a:r>
              <a:rPr lang="ru-RU" sz="2300" dirty="0">
                <a:solidFill>
                  <a:schemeClr val="bg1"/>
                </a:solidFill>
              </a:rPr>
              <a:t> – масштаб и соотношения сторон выбираются а-</a:t>
            </a:r>
            <a:r>
              <a:rPr lang="ru-RU" sz="2300" dirty="0" err="1">
                <a:solidFill>
                  <a:schemeClr val="bg1"/>
                </a:solidFill>
              </a:rPr>
              <a:t>приори</a:t>
            </a:r>
            <a:r>
              <a:rPr lang="ru-RU" sz="2300" dirty="0">
                <a:solidFill>
                  <a:schemeClr val="bg1"/>
                </a:solidFill>
              </a:rPr>
              <a:t> особым образом. Например, при помощи </a:t>
            </a:r>
            <a:r>
              <a:rPr lang="ru-RU" sz="2300" dirty="0" err="1">
                <a:solidFill>
                  <a:schemeClr val="bg1"/>
                </a:solidFill>
              </a:rPr>
              <a:t>класетризации</a:t>
            </a:r>
            <a:r>
              <a:rPr lang="ru-RU" sz="2300" dirty="0">
                <a:solidFill>
                  <a:schemeClr val="bg1"/>
                </a:solidFill>
              </a:rPr>
              <a:t> </a:t>
            </a:r>
            <a:r>
              <a:rPr lang="ru-RU" sz="2300" dirty="0" err="1">
                <a:solidFill>
                  <a:schemeClr val="bg1"/>
                </a:solidFill>
              </a:rPr>
              <a:t>тренеровочного</a:t>
            </a:r>
            <a:r>
              <a:rPr lang="ru-RU" sz="2300" dirty="0">
                <a:solidFill>
                  <a:schemeClr val="bg1"/>
                </a:solidFill>
              </a:rPr>
              <a:t> набора данных по размерам объектов.</a:t>
            </a:r>
          </a:p>
          <a:p>
            <a:pPr marL="1143000" lvl="3">
              <a:lnSpc>
                <a:spcPct val="100000"/>
              </a:lnSpc>
              <a:spcBef>
                <a:spcPts val="0"/>
              </a:spcBef>
              <a:defRPr sz="2000"/>
            </a:pPr>
            <a:endParaRPr sz="21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09" y="3429000"/>
            <a:ext cx="8146591" cy="2841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51788" y="926548"/>
            <a:ext cx="11633813" cy="774065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30167" y="246099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600" b="1" dirty="0">
                <a:solidFill>
                  <a:schemeClr val="bg1"/>
                </a:solidFill>
              </a:rPr>
              <a:t>Алгоритм </a:t>
            </a:r>
            <a:r>
              <a:rPr lang="en-US" sz="4600" b="1" dirty="0">
                <a:solidFill>
                  <a:schemeClr val="bg1"/>
                </a:solidFill>
              </a:rPr>
              <a:t>Non-Maximum Suppression (NMS)</a:t>
            </a:r>
            <a:endParaRPr sz="46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243810" y="1155138"/>
            <a:ext cx="11459913" cy="33384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en" sz="2200" b="1" dirty="0" err="1">
                <a:solidFill>
                  <a:schemeClr val="bg1"/>
                </a:solidFill>
              </a:rPr>
              <a:t>Вхо</a:t>
            </a:r>
            <a:r>
              <a:rPr lang="ru-RU" sz="2200" b="1" dirty="0">
                <a:solidFill>
                  <a:schemeClr val="bg1"/>
                </a:solidFill>
              </a:rPr>
              <a:t>д</a:t>
            </a:r>
            <a:r>
              <a:rPr lang="ru-RU" sz="2200" dirty="0">
                <a:solidFill>
                  <a:schemeClr val="bg1"/>
                </a:solidFill>
              </a:rPr>
              <a:t>: Список предложенных рамок, их значений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для классификации и пороги значений </a:t>
            </a:r>
            <a:r>
              <a:rPr lang="en-US" sz="2200" dirty="0">
                <a:solidFill>
                  <a:schemeClr val="bg1"/>
                </a:solidFill>
              </a:rPr>
              <a:t>score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ru-RU" sz="2200" dirty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Intersection over Union)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Выход</a:t>
            </a:r>
            <a:r>
              <a:rPr lang="ru-RU" sz="2200" dirty="0">
                <a:solidFill>
                  <a:schemeClr val="bg1"/>
                </a:solidFill>
              </a:rPr>
              <a:t>: Список рамок для объектов.</a:t>
            </a:r>
            <a:endParaRPr lang="en" sz="2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b="1" dirty="0">
                <a:solidFill>
                  <a:schemeClr val="bg1"/>
                </a:solidFill>
              </a:rPr>
              <a:t>Алгоритм:</a:t>
            </a:r>
            <a:endParaRPr lang="en" sz="22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из исходного списка рамок со значениями </a:t>
            </a:r>
            <a:r>
              <a:rPr lang="en-US" sz="2200" dirty="0">
                <a:solidFill>
                  <a:schemeClr val="bg1"/>
                </a:solidFill>
              </a:rPr>
              <a:t>score</a:t>
            </a:r>
            <a:r>
              <a:rPr lang="ru-RU" sz="2200" dirty="0">
                <a:solidFill>
                  <a:schemeClr val="bg1"/>
                </a:solidFill>
              </a:rPr>
              <a:t> выше порога.</a:t>
            </a:r>
            <a:endParaRPr lang="en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Выбор </a:t>
            </a:r>
            <a:r>
              <a:rPr lang="en-US" sz="2200" dirty="0" err="1">
                <a:solidFill>
                  <a:schemeClr val="bg1"/>
                </a:solidFill>
              </a:rPr>
              <a:t>bbox</a:t>
            </a:r>
            <a:r>
              <a:rPr lang="en-US" sz="2200" dirty="0">
                <a:solidFill>
                  <a:schemeClr val="bg1"/>
                </a:solidFill>
              </a:rPr>
              <a:t> c </a:t>
            </a:r>
            <a:r>
              <a:rPr lang="en-US" sz="2200" dirty="0" err="1">
                <a:solidFill>
                  <a:schemeClr val="bg1"/>
                </a:solidFill>
              </a:rPr>
              <a:t>максимальным</a:t>
            </a:r>
            <a:r>
              <a:rPr lang="en-US" sz="2200" dirty="0">
                <a:solidFill>
                  <a:schemeClr val="bg1"/>
                </a:solidFill>
              </a:rPr>
              <a:t> confidence </a:t>
            </a:r>
            <a:r>
              <a:rPr lang="en-US" sz="2200" dirty="0" smtClean="0">
                <a:solidFill>
                  <a:schemeClr val="bg1"/>
                </a:solidFill>
              </a:rPr>
              <a:t>score</a:t>
            </a:r>
            <a:r>
              <a:rPr lang="ru-RU" sz="2200" dirty="0" smtClean="0">
                <a:solidFill>
                  <a:schemeClr val="bg1"/>
                </a:solidFill>
              </a:rPr>
              <a:t> – </a:t>
            </a:r>
            <a:r>
              <a:rPr lang="ru-RU" sz="2200" dirty="0" err="1" smtClean="0">
                <a:solidFill>
                  <a:schemeClr val="bg1"/>
                </a:solidFill>
              </a:rPr>
              <a:t>присваиваеми</a:t>
            </a:r>
            <a:r>
              <a:rPr lang="ru-RU" sz="2200" dirty="0" smtClean="0">
                <a:solidFill>
                  <a:schemeClr val="bg1"/>
                </a:solidFill>
              </a:rPr>
              <a:t> области/объекту </a:t>
            </a:r>
            <a:r>
              <a:rPr lang="ru-RU" sz="2200" dirty="0" smtClean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 smtClean="0">
                <a:solidFill>
                  <a:schemeClr val="bg1"/>
                </a:solidFill>
              </a:rPr>
              <a:t>Удаляем все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bbox</a:t>
            </a:r>
            <a:r>
              <a:rPr lang="ru-RU" sz="2200" dirty="0" smtClean="0">
                <a:solidFill>
                  <a:schemeClr val="bg1"/>
                </a:solidFill>
              </a:rPr>
              <a:t> у которых</a:t>
            </a:r>
            <a:r>
              <a:rPr lang="ru-RU" sz="2200" dirty="0" smtClean="0">
                <a:solidFill>
                  <a:schemeClr val="bg1"/>
                </a:solidFill>
              </a:rPr>
              <a:t>  </a:t>
            </a:r>
            <a:r>
              <a:rPr lang="en-US" sz="2200" dirty="0" err="1">
                <a:solidFill>
                  <a:schemeClr val="bg1"/>
                </a:solidFill>
              </a:rPr>
              <a:t>IoU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с найденным выше порога.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Процедура </a:t>
            </a:r>
            <a:r>
              <a:rPr lang="ru-RU" sz="2200" dirty="0" smtClean="0">
                <a:solidFill>
                  <a:schemeClr val="bg1"/>
                </a:solidFill>
              </a:rPr>
              <a:t>повторяется </a:t>
            </a:r>
            <a:r>
              <a:rPr lang="ru-RU" sz="2200" dirty="0">
                <a:solidFill>
                  <a:schemeClr val="bg1"/>
                </a:solidFill>
              </a:rPr>
              <a:t>итеративно пока не прекратится удаление </a:t>
            </a:r>
            <a:r>
              <a:rPr lang="ru-RU" sz="2200" dirty="0" smtClean="0">
                <a:solidFill>
                  <a:schemeClr val="bg1"/>
                </a:solidFill>
              </a:rPr>
              <a:t>рамок (сколько рамок осталось – столько осталось объектов)</a:t>
            </a:r>
            <a:endParaRPr sz="2200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3400617" y="4888026"/>
            <a:ext cx="5208990" cy="944620"/>
            <a:chOff x="3400617" y="4888026"/>
            <a:chExt cx="5208990" cy="9446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CD952-90E2-A94D-BB1B-F428DE2D9F57}"/>
                </a:ext>
              </a:extLst>
            </p:cNvPr>
            <p:cNvSpPr txBox="1"/>
            <p:nvPr/>
          </p:nvSpPr>
          <p:spPr>
            <a:xfrm>
              <a:off x="3400617" y="4903837"/>
              <a:ext cx="70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>
                  <a:solidFill>
                    <a:schemeClr val="accent2">
                      <a:lumMod val="75000"/>
                    </a:schemeClr>
                  </a:solidFill>
                </a:rPr>
                <a:t>Score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&gt;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0.6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F10B66-4465-254D-B171-87726FEC2FB7}"/>
                </a:ext>
              </a:extLst>
            </p:cNvPr>
            <p:cNvSpPr txBox="1"/>
            <p:nvPr/>
          </p:nvSpPr>
          <p:spPr>
            <a:xfrm>
              <a:off x="6733091" y="4888026"/>
              <a:ext cx="1876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</a:t>
              </a:r>
            </a:p>
            <a:p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IoU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A0C01805-7156-1F46-9F69-1B4C6038A931}"/>
                </a:ext>
              </a:extLst>
            </p:cNvPr>
            <p:cNvCxnSpPr/>
            <p:nvPr/>
          </p:nvCxnSpPr>
          <p:spPr>
            <a:xfrm>
              <a:off x="6824032" y="5832646"/>
              <a:ext cx="869001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7E2844A0-AE6F-ED41-A0A9-283A8407295F}"/>
                </a:ext>
              </a:extLst>
            </p:cNvPr>
            <p:cNvCxnSpPr>
              <a:cxnSpLocks/>
            </p:cNvCxnSpPr>
            <p:nvPr/>
          </p:nvCxnSpPr>
          <p:spPr>
            <a:xfrm>
              <a:off x="3400617" y="5832646"/>
              <a:ext cx="642352" cy="0"/>
            </a:xfrm>
            <a:prstGeom prst="straightConnector1">
              <a:avLst/>
            </a:prstGeom>
            <a:ln w="476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Рисунок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2" y="4704145"/>
            <a:ext cx="2846614" cy="1870045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785905" y="4627641"/>
            <a:ext cx="2546937" cy="1480127"/>
            <a:chOff x="656109" y="4435388"/>
            <a:chExt cx="3225889" cy="187701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7E52EC97-D33F-6944-B695-3D54A74C697D}"/>
                </a:ext>
              </a:extLst>
            </p:cNvPr>
            <p:cNvSpPr/>
            <p:nvPr/>
          </p:nvSpPr>
          <p:spPr>
            <a:xfrm>
              <a:off x="713664" y="4773867"/>
              <a:ext cx="1312111" cy="1058779"/>
            </a:xfrm>
            <a:prstGeom prst="rect">
              <a:avLst/>
            </a:prstGeom>
            <a:noFill/>
            <a:ln w="41275">
              <a:solidFill>
                <a:srgbClr val="9206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88898E-BFE5-FA4D-B196-4E0A5AF095CE}"/>
                </a:ext>
              </a:extLst>
            </p:cNvPr>
            <p:cNvSpPr txBox="1"/>
            <p:nvPr/>
          </p:nvSpPr>
          <p:spPr>
            <a:xfrm>
              <a:off x="656109" y="4435388"/>
              <a:ext cx="859221" cy="42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accent2">
                      <a:lumMod val="75000"/>
                    </a:schemeClr>
                  </a:solidFill>
                </a:rPr>
                <a:t>0.55</a:t>
              </a:r>
              <a:endParaRPr lang="ru-RU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BAA495-61BC-0746-802B-32FD657B82EF}"/>
                </a:ext>
              </a:extLst>
            </p:cNvPr>
            <p:cNvSpPr/>
            <p:nvPr/>
          </p:nvSpPr>
          <p:spPr>
            <a:xfrm>
              <a:off x="1947330" y="5560968"/>
              <a:ext cx="1267391" cy="751430"/>
            </a:xfrm>
            <a:prstGeom prst="rect">
              <a:avLst/>
            </a:prstGeom>
            <a:noFill/>
            <a:ln w="41275">
              <a:solidFill>
                <a:srgbClr val="ED0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2781393" y="5275503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0.45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1B1EA3-488E-004C-AEAD-2D461E5F4F89}"/>
                </a:ext>
              </a:extLst>
            </p:cNvPr>
            <p:cNvSpPr txBox="1"/>
            <p:nvPr/>
          </p:nvSpPr>
          <p:spPr>
            <a:xfrm>
              <a:off x="3093094" y="4927669"/>
              <a:ext cx="78890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C000"/>
                  </a:solidFill>
                </a:rPr>
                <a:t>0.</a:t>
              </a:r>
              <a:r>
                <a:rPr lang="en-US" dirty="0" smtClean="0">
                  <a:solidFill>
                    <a:srgbClr val="FFC000"/>
                  </a:solidFill>
                </a:rPr>
                <a:t>7</a:t>
              </a:r>
              <a:endParaRPr lang="ru-RU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66" y="4794433"/>
            <a:ext cx="2846614" cy="1870045"/>
          </a:xfrm>
          <a:prstGeom prst="rect">
            <a:avLst/>
          </a:prstGeom>
        </p:spPr>
      </p:pic>
      <p:grpSp>
        <p:nvGrpSpPr>
          <p:cNvPr id="49" name="Группа 48"/>
          <p:cNvGrpSpPr/>
          <p:nvPr/>
        </p:nvGrpSpPr>
        <p:grpSpPr>
          <a:xfrm>
            <a:off x="4486942" y="4914595"/>
            <a:ext cx="1959158" cy="1251450"/>
            <a:chOff x="970338" y="4684787"/>
            <a:chExt cx="2481422" cy="158701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EA08BCB4-BB07-1E45-93A1-EC7AB6DBD340}"/>
                </a:ext>
              </a:extLst>
            </p:cNvPr>
            <p:cNvSpPr/>
            <p:nvPr/>
          </p:nvSpPr>
          <p:spPr>
            <a:xfrm>
              <a:off x="970338" y="5213023"/>
              <a:ext cx="1312111" cy="1058779"/>
            </a:xfrm>
            <a:prstGeom prst="rect">
              <a:avLst/>
            </a:prstGeom>
            <a:noFill/>
            <a:ln w="41275">
              <a:solidFill>
                <a:srgbClr val="B30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9939D690-82AD-524B-AEC6-6C005A3C27E8}"/>
                </a:ext>
              </a:extLst>
            </p:cNvPr>
            <p:cNvSpPr/>
            <p:nvPr/>
          </p:nvSpPr>
          <p:spPr>
            <a:xfrm>
              <a:off x="1251075" y="5141500"/>
              <a:ext cx="2070707" cy="1058779"/>
            </a:xfrm>
            <a:prstGeom prst="rect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9F63DD-8930-E54F-80E1-1A6338C84CBB}"/>
                </a:ext>
              </a:extLst>
            </p:cNvPr>
            <p:cNvSpPr txBox="1"/>
            <p:nvPr/>
          </p:nvSpPr>
          <p:spPr>
            <a:xfrm>
              <a:off x="2241756" y="5060165"/>
              <a:ext cx="81561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FFFF00"/>
                  </a:solidFill>
                </a:rPr>
                <a:t>0.</a:t>
              </a:r>
              <a:r>
                <a:rPr lang="en-US" dirty="0" smtClean="0">
                  <a:solidFill>
                    <a:srgbClr val="FFFF00"/>
                  </a:solidFill>
                </a:rPr>
                <a:t>6</a:t>
              </a:r>
              <a:r>
                <a:rPr lang="ru-RU" dirty="0" smtClean="0">
                  <a:solidFill>
                    <a:srgbClr val="FFFF00"/>
                  </a:solidFill>
                </a:rPr>
                <a:t>5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1" name="Рисунок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182" y="4794433"/>
            <a:ext cx="2846614" cy="1870045"/>
          </a:xfrm>
          <a:prstGeom prst="rect">
            <a:avLst/>
          </a:prstGeom>
        </p:spPr>
      </p:pic>
      <p:grpSp>
        <p:nvGrpSpPr>
          <p:cNvPr id="62" name="Группа 61"/>
          <p:cNvGrpSpPr/>
          <p:nvPr/>
        </p:nvGrpSpPr>
        <p:grpSpPr>
          <a:xfrm>
            <a:off x="8700930" y="4914597"/>
            <a:ext cx="1549986" cy="974057"/>
            <a:chOff x="1488585" y="4684787"/>
            <a:chExt cx="1963175" cy="1235241"/>
          </a:xfrm>
        </p:grpSpPr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215AF7C9-30AF-3249-979D-7952EA599EE7}"/>
                </a:ext>
              </a:extLst>
            </p:cNvPr>
            <p:cNvSpPr/>
            <p:nvPr/>
          </p:nvSpPr>
          <p:spPr>
            <a:xfrm>
              <a:off x="1488585" y="5000464"/>
              <a:ext cx="1583269" cy="919564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5A8AF3-C162-3843-B54F-66FCB8A31B75}"/>
                </a:ext>
              </a:extLst>
            </p:cNvPr>
            <p:cNvSpPr txBox="1"/>
            <p:nvPr/>
          </p:nvSpPr>
          <p:spPr>
            <a:xfrm>
              <a:off x="2603386" y="4684787"/>
              <a:ext cx="848374" cy="468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FFC000"/>
                  </a:solidFill>
                </a:rPr>
                <a:t>0.85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1B1EA3-488E-004C-AEAD-2D461E5F4F89}"/>
              </a:ext>
            </a:extLst>
          </p:cNvPr>
          <p:cNvSpPr txBox="1"/>
          <p:nvPr/>
        </p:nvSpPr>
        <p:spPr>
          <a:xfrm>
            <a:off x="6262427" y="4999783"/>
            <a:ext cx="62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</a:rPr>
              <a:t>0.</a:t>
            </a:r>
            <a:r>
              <a:rPr lang="en-US" dirty="0" smtClean="0">
                <a:solidFill>
                  <a:srgbClr val="FFC000"/>
                </a:solidFill>
              </a:rPr>
              <a:t>7</a:t>
            </a:r>
            <a:endParaRPr lang="ru-RU" dirty="0">
              <a:solidFill>
                <a:srgbClr val="FFC00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0706" y="6614374"/>
            <a:ext cx="3089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722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Заголовок 1"/>
          <p:cNvSpPr txBox="1">
            <a:spLocks noGrp="1"/>
          </p:cNvSpPr>
          <p:nvPr>
            <p:ph type="title"/>
          </p:nvPr>
        </p:nvSpPr>
        <p:spPr>
          <a:xfrm>
            <a:off x="762000" y="197161"/>
            <a:ext cx="10515600" cy="728739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SSD (single short detector)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Объект 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Всего выделяется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8000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регионов кандидатов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Большинство регионов пустые, </a:t>
                </a:r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фон</a:t>
                </a:r>
                <a:r>
                  <a:rPr lang="en-US" sz="2400" dirty="0">
                    <a:solidFill>
                      <a:schemeClr val="bg1"/>
                    </a:solidFill>
                  </a:rPr>
                  <a:t>,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samples)</a:t>
                </a:r>
                <a:r>
                  <a:rPr lang="ru-RU" sz="2400" dirty="0">
                    <a:solidFill>
                      <a:schemeClr val="bg1"/>
                    </a:solidFill>
                  </a:rPr>
                  <a:t> – задача с дисбалансом.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200" dirty="0">
                    <a:solidFill>
                      <a:schemeClr val="bg1"/>
                    </a:solidFill>
                  </a:rPr>
                  <a:t>Регионы с объектами называются </a:t>
                </a:r>
                <a:r>
                  <a:rPr lang="en-US" sz="2200" dirty="0">
                    <a:solidFill>
                      <a:schemeClr val="bg1"/>
                    </a:solidFill>
                  </a:rPr>
                  <a:t>positive samples.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1143000" lvl="3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Для компенсации дисбаланса</a:t>
                </a:r>
                <a:r>
                  <a:rPr lang="en-US" sz="2400" dirty="0">
                    <a:solidFill>
                      <a:schemeClr val="bg1"/>
                    </a:solidFill>
                  </a:rPr>
                  <a:t> positive/ negative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samples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используется</a:t>
                </a:r>
                <a:r>
                  <a:rPr lang="en-US" sz="2400" dirty="0">
                    <a:solidFill>
                      <a:schemeClr val="bg1"/>
                    </a:solidFill>
                  </a:rPr>
                  <a:t/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b="1" dirty="0">
                    <a:solidFill>
                      <a:schemeClr val="bg1"/>
                    </a:solidFill>
                  </a:rPr>
                  <a:t>Hard Negative Mining</a:t>
                </a:r>
                <a:r>
                  <a:rPr lang="ru-RU" sz="2400" b="1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при расчете функции потерь отношение числа регионов с объектом </a:t>
                </a:r>
                <a:r>
                  <a:rPr lang="en-US" sz="2400" dirty="0">
                    <a:solidFill>
                      <a:schemeClr val="bg1"/>
                    </a:solidFill>
                  </a:rPr>
                  <a:t>(positive)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 пустым регионом фиксировано 1:3.</a:t>
                </a:r>
              </a:p>
              <a:p>
                <a:pPr marL="1600200" lvl="4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Среди пустых регионов выбираются те, для которых </a:t>
                </a:r>
                <a:r>
                  <a:rPr lang="en-US" sz="2400" dirty="0">
                    <a:solidFill>
                      <a:schemeClr val="bg1"/>
                    </a:solidFill>
                  </a:rPr>
                  <a:t>score </a:t>
                </a:r>
                <a:r>
                  <a:rPr lang="ru-RU" sz="2400" dirty="0">
                    <a:solidFill>
                      <a:schemeClr val="bg1"/>
                    </a:solidFill>
                  </a:rPr>
                  <a:t>максимален.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057400" lvl="5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r>
                  <a:rPr lang="ru-RU" sz="2400" dirty="0">
                    <a:solidFill>
                      <a:schemeClr val="bg1"/>
                    </a:solidFill>
                  </a:rPr>
                  <a:t>То есть точно пустые регионы.</a:t>
                </a:r>
              </a:p>
              <a:p>
                <a:pPr marL="2971800" lvl="7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514600" lvl="6">
                  <a:lnSpc>
                    <a:spcPct val="100000"/>
                  </a:lnSpc>
                  <a:spcBef>
                    <a:spcPts val="0"/>
                  </a:spcBef>
                  <a:defRPr sz="2000"/>
                </a:pPr>
                <a:endParaRPr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5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730" y="925899"/>
                <a:ext cx="11600871" cy="4351338"/>
              </a:xfrm>
              <a:prstGeom prst="rect">
                <a:avLst/>
              </a:prstGeo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939813"/>
            <a:ext cx="7667624" cy="2674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034041" y="1700613"/>
            <a:ext cx="10101129" cy="11451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95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6"/>
            <a:ext cx="12235534" cy="6904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2940" y="1661542"/>
            <a:ext cx="9361170" cy="2783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Быстрые подходы к обнаружению объектов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3575" y="3942157"/>
            <a:ext cx="1068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Другие задачи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компьютерного зрения.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Курс: Компьютерное зрение. Тема 3.7.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Ронкин Михаил Владимирович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.т.н. доцент ИРИТ-РТФ, УРФУ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E70A63-9727-C149-9B7C-2C790A47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27061" r="44625" b="33918"/>
          <a:stretch/>
        </p:blipFill>
        <p:spPr>
          <a:xfrm>
            <a:off x="313575" y="223521"/>
            <a:ext cx="2446733" cy="129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707EF-500A-7D41-9AB2-00FF8CA96997}"/>
              </a:ext>
            </a:extLst>
          </p:cNvPr>
          <p:cNvSpPr txBox="1"/>
          <p:nvPr/>
        </p:nvSpPr>
        <p:spPr>
          <a:xfrm>
            <a:off x="102870" y="6020668"/>
            <a:ext cx="1008679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Проект реализуется победителем Конкурса на предоставление грантов преподавателям магистратуры 2020/2021 благотворительной программы «Стипендиальная программа Владимира Потанина» Благотворительного фонда Владимира Потанина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068071-FFE8-104D-81EE-08E5E9F3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308" y="104815"/>
            <a:ext cx="3762792" cy="15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Заголовок 1"/>
          <p:cNvSpPr txBox="1">
            <a:spLocks noGrp="1"/>
          </p:cNvSpPr>
          <p:nvPr>
            <p:ph type="title"/>
          </p:nvPr>
        </p:nvSpPr>
        <p:spPr>
          <a:xfrm>
            <a:off x="225761" y="0"/>
            <a:ext cx="11128039" cy="10938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Feature Pyramidal </a:t>
            </a:r>
            <a:r>
              <a:rPr sz="4800" b="1" dirty="0" smtClean="0">
                <a:solidFill>
                  <a:schemeClr val="bg1"/>
                </a:solidFill>
              </a:rPr>
              <a:t>Network</a:t>
            </a:r>
            <a:r>
              <a:rPr lang="ru-RU" sz="4800" b="1" dirty="0" smtClean="0">
                <a:solidFill>
                  <a:schemeClr val="bg1"/>
                </a:solidFill>
              </a:rPr>
              <a:t> напомним</a:t>
            </a:r>
            <a:r>
              <a:rPr lang="en-US" sz="4800" b="1" dirty="0" smtClean="0">
                <a:solidFill>
                  <a:schemeClr val="bg1"/>
                </a:solidFill>
              </a:rPr>
              <a:t> 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16" name="Объект 2"/>
          <p:cNvSpPr txBox="1">
            <a:spLocks noGrp="1"/>
          </p:cNvSpPr>
          <p:nvPr>
            <p:ph type="body" idx="1"/>
          </p:nvPr>
        </p:nvSpPr>
        <p:spPr>
          <a:xfrm>
            <a:off x="307648" y="1034041"/>
            <a:ext cx="11332809" cy="20938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defRPr sz="2000"/>
            </a:pPr>
            <a:r>
              <a:rPr sz="2200" b="1" dirty="0" err="1">
                <a:solidFill>
                  <a:schemeClr val="bg1"/>
                </a:solidFill>
              </a:rPr>
              <a:t>Основная</a:t>
            </a:r>
            <a:r>
              <a:rPr sz="2200" b="1" dirty="0">
                <a:solidFill>
                  <a:schemeClr val="bg1"/>
                </a:solidFill>
              </a:rPr>
              <a:t> </a:t>
            </a:r>
            <a:r>
              <a:rPr sz="2200" b="1" dirty="0" err="1">
                <a:solidFill>
                  <a:schemeClr val="bg1"/>
                </a:solidFill>
              </a:rPr>
              <a:t>идея</a:t>
            </a:r>
            <a:r>
              <a:rPr sz="2200" b="1" dirty="0">
                <a:solidFill>
                  <a:schemeClr val="bg1"/>
                </a:solidFill>
              </a:rPr>
              <a:t>: </a:t>
            </a:r>
            <a:r>
              <a:rPr sz="2200" dirty="0" err="1">
                <a:solidFill>
                  <a:schemeClr val="bg1"/>
                </a:solidFill>
              </a:rPr>
              <a:t>каждый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следующий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сжимает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тогда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потерять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часть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информации</a:t>
            </a:r>
            <a:r>
              <a:rPr lang="ru-RU" sz="2200" dirty="0">
                <a:solidFill>
                  <a:schemeClr val="bg1"/>
                </a:solidFill>
              </a:rPr>
              <a:t>, но повысить рецептивное поле.</a:t>
            </a:r>
            <a:r>
              <a:rPr sz="2200" dirty="0">
                <a:solidFill>
                  <a:schemeClr val="bg1"/>
                </a:solidFill>
              </a:rPr>
              <a:t> </a:t>
            </a:r>
          </a:p>
          <a:p>
            <a:pPr algn="just">
              <a:defRPr sz="2000"/>
            </a:pPr>
            <a:r>
              <a:rPr lang="en-US" sz="2200" dirty="0" err="1">
                <a:solidFill>
                  <a:schemeClr val="bg1"/>
                </a:solidFill>
              </a:rPr>
              <a:t>Дл</a:t>
            </a:r>
            <a:r>
              <a:rPr lang="ru-RU" sz="2200" dirty="0">
                <a:solidFill>
                  <a:schemeClr val="bg1"/>
                </a:solidFill>
              </a:rPr>
              <a:t>я сохранения информации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пирамида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слоев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algn="just">
              <a:defRPr sz="2000"/>
            </a:pPr>
            <a:r>
              <a:rPr sz="2200" dirty="0" err="1">
                <a:solidFill>
                  <a:schemeClr val="bg1"/>
                </a:solidFill>
              </a:rPr>
              <a:t>Все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сохраненные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карты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признаков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масштабируются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складываются</a:t>
            </a:r>
            <a:r>
              <a:rPr sz="2200" dirty="0">
                <a:solidFill>
                  <a:schemeClr val="bg1"/>
                </a:solidFill>
              </a:rPr>
              <a:t>.</a:t>
            </a:r>
            <a:endParaRPr lang="ru-RU" sz="2200" dirty="0">
              <a:solidFill>
                <a:schemeClr val="bg1"/>
              </a:solidFill>
            </a:endParaRPr>
          </a:p>
          <a:p>
            <a:pPr algn="just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Все сохраненные карты признаков участвуют в головной части .</a:t>
            </a:r>
          </a:p>
          <a:p>
            <a:pPr algn="just">
              <a:defRPr sz="2000"/>
            </a:pPr>
            <a:r>
              <a:rPr lang="ru-RU" sz="2200" dirty="0" err="1">
                <a:solidFill>
                  <a:schemeClr val="bg1"/>
                </a:solidFill>
              </a:rPr>
              <a:t>Анхоры</a:t>
            </a:r>
            <a:r>
              <a:rPr lang="ru-RU" sz="2200" dirty="0">
                <a:solidFill>
                  <a:schemeClr val="bg1"/>
                </a:solidFill>
              </a:rPr>
              <a:t> формируются в разных масштабах за счет пирамиды признаков</a:t>
            </a:r>
          </a:p>
          <a:p>
            <a:pPr algn="just"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0" y="3200525"/>
            <a:ext cx="6522720" cy="3492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75964" y="894005"/>
            <a:ext cx="11346380" cy="738242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6943" y="59182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Назовите особенность подхода к обнаружению объектов, предложенному в архитектуре </a:t>
            </a:r>
            <a:r>
              <a:rPr lang="en-US" dirty="0" err="1"/>
              <a:t>OverFeat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скользит по изображению, для каждого окна предлагаются оценки класса и размером рамки объекта. Итоговый результат получается по средствам </a:t>
            </a:r>
            <a:r>
              <a:rPr lang="en-US" dirty="0"/>
              <a:t>NMS.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результирующей карте признаков. Итоговый результат получается по средствам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Сеть выделяет регионы кандидаты на выходном слое методом </a:t>
            </a:r>
            <a:r>
              <a:rPr lang="en-US" dirty="0"/>
              <a:t>NMS.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39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ru-RU" dirty="0"/>
              <a:t>. Назовите утверждение, соответствующее методу </a:t>
            </a:r>
            <a:r>
              <a:rPr lang="en-US" dirty="0"/>
              <a:t>NMS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наибольшим </a:t>
            </a:r>
            <a:r>
              <a:rPr lang="en-US" dirty="0"/>
              <a:t>score </a:t>
            </a:r>
            <a:r>
              <a:rPr lang="ru-RU" dirty="0"/>
              <a:t>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score</a:t>
            </a:r>
            <a:r>
              <a:rPr lang="ru-RU" dirty="0"/>
              <a:t> выше порога среди регионов с </a:t>
            </a:r>
            <a:r>
              <a:rPr lang="en-US" dirty="0"/>
              <a:t>IOU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выделяет регион кандидат с наименьшим</a:t>
            </a:r>
            <a:r>
              <a:rPr lang="en-US" dirty="0"/>
              <a:t> IOU</a:t>
            </a:r>
            <a:r>
              <a:rPr lang="ru-RU" dirty="0"/>
              <a:t> выше порога среди регионов со </a:t>
            </a:r>
            <a:r>
              <a:rPr lang="en-US" dirty="0"/>
              <a:t>score </a:t>
            </a:r>
            <a:r>
              <a:rPr lang="ru-RU" dirty="0"/>
              <a:t>выше заданного порога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1580528"/>
            <a:ext cx="105156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Назовите </a:t>
            </a:r>
            <a:r>
              <a:rPr lang="ru-RU" dirty="0" err="1"/>
              <a:t>утверждени</a:t>
            </a:r>
            <a:r>
              <a:rPr lang="en-US" dirty="0" err="1"/>
              <a:t>е</a:t>
            </a:r>
            <a:r>
              <a:rPr lang="ru-RU" dirty="0"/>
              <a:t>, </a:t>
            </a:r>
            <a:r>
              <a:rPr lang="ru-RU" u="sng" dirty="0"/>
              <a:t>несоответствующее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для результатов, сформированных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Предварительный набор регионов кандидатов выбирается методом </a:t>
            </a:r>
            <a:r>
              <a:rPr lang="en-US" dirty="0"/>
              <a:t>selective search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Метод NMS</a:t>
            </a:r>
            <a:r>
              <a:rPr lang="en-US" dirty="0"/>
              <a:t> </a:t>
            </a:r>
            <a:r>
              <a:rPr lang="ru-RU" dirty="0"/>
              <a:t>применяется по результатам работы классификатора и регрессии размеров регионов.</a:t>
            </a:r>
          </a:p>
          <a:p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8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62B79-1387-33FB-D29C-1BB45194F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410846"/>
            <a:ext cx="10515600" cy="527747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Назовите </a:t>
            </a:r>
            <a:r>
              <a:rPr lang="ru-RU" u="sng" dirty="0"/>
              <a:t>два</a:t>
            </a:r>
            <a:r>
              <a:rPr lang="ru-RU" dirty="0"/>
              <a:t> утверждения, </a:t>
            </a:r>
            <a:r>
              <a:rPr lang="ru-RU" u="sng" dirty="0"/>
              <a:t>соответствующее </a:t>
            </a:r>
            <a:r>
              <a:rPr lang="ru-RU" dirty="0"/>
              <a:t>подходу </a:t>
            </a:r>
            <a:r>
              <a:rPr lang="en-US" dirty="0"/>
              <a:t>R-CNN</a:t>
            </a:r>
            <a:r>
              <a:rPr lang="ru-RU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Изначальные регионы кандидаты выделяются методов </a:t>
            </a:r>
            <a:r>
              <a:rPr lang="en-US" dirty="0"/>
              <a:t>selective search </a:t>
            </a:r>
            <a:r>
              <a:rPr lang="ru-RU" dirty="0"/>
              <a:t>на исходном изображении</a:t>
            </a:r>
            <a:r>
              <a:rPr lang="en-US" dirty="0"/>
              <a:t>.</a:t>
            </a:r>
            <a:r>
              <a:rPr lang="ru-RU" dirty="0"/>
              <a:t> Итоговые регионы выделяются </a:t>
            </a:r>
            <a:r>
              <a:rPr lang="en-US" dirty="0"/>
              <a:t>NMS </a:t>
            </a:r>
            <a:r>
              <a:rPr lang="ru-RU" dirty="0"/>
              <a:t>по результатам работы сети.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Подход имеет два выхода: классификации и регрессии, результаты работы которых обрабатываются методом </a:t>
            </a:r>
            <a:r>
              <a:rPr lang="en-US" dirty="0"/>
              <a:t>NMS </a:t>
            </a:r>
            <a:r>
              <a:rPr lang="ru-RU" dirty="0"/>
              <a:t>для выбора итоговых регионов</a:t>
            </a:r>
            <a:r>
              <a:rPr lang="en-US" dirty="0"/>
              <a:t>.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Результирующие регионы после работы сети выбираются методом </a:t>
            </a:r>
            <a:r>
              <a:rPr lang="en-US" dirty="0"/>
              <a:t>selective search</a:t>
            </a:r>
            <a:r>
              <a:rPr lang="ru-RU" dirty="0"/>
              <a:t>. Изначально сеть скользит по изображению с заданным шагом и с заданным размером окна.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методом </a:t>
            </a:r>
            <a:r>
              <a:rPr lang="en-US" dirty="0"/>
              <a:t>selective search, </a:t>
            </a:r>
            <a:r>
              <a:rPr lang="ru-RU" dirty="0"/>
              <a:t> перед подачей в головную часть сети. 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Карты признаков, полученные после кодировщика  обрабатываются дополнительной мини-сетью для отбора наиболее вероятных регионов-кандидатов</a:t>
            </a:r>
            <a:r>
              <a:rPr lang="en-US" dirty="0"/>
              <a:t>, </a:t>
            </a:r>
            <a:r>
              <a:rPr lang="ru-RU" dirty="0"/>
              <a:t> перед формированием входных данных для головных частей сети. </a:t>
            </a:r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2435B-5BBD-5444-3460-E0C133F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повышенной сложности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2. Выберете правильный ответ:  пусть в результате работы </a:t>
                </a:r>
                <a:r>
                  <a:rPr lang="en-US" dirty="0"/>
                  <a:t>R-CNN </a:t>
                </a:r>
                <a:r>
                  <a:rPr lang="ru-RU" dirty="0"/>
                  <a:t>получены следующие оценки для 4 регионов:</a:t>
                </a:r>
              </a:p>
              <a:p>
                <a:pPr lvl="1"/>
                <a:r>
                  <a:rPr lang="ru-RU" dirty="0"/>
                  <a:t>Координаты объектов в формате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ru-RU" dirty="0"/>
                  <a:t>)</a:t>
                </a:r>
                <a:r>
                  <a:rPr lang="fr-FR" dirty="0"/>
                  <a:t> </a:t>
                </a:r>
                <a:r>
                  <a:rPr lang="ru-RU" dirty="0"/>
                  <a:t>:</a:t>
                </a:r>
              </a:p>
              <a:p>
                <a:pPr lvl="2"/>
                <a:r>
                  <a:rPr lang="ru-RU" dirty="0"/>
                  <a:t>0-й регион </a:t>
                </a:r>
                <a:r>
                  <a:rPr lang="fr-FR" dirty="0"/>
                  <a:t>[0,0,4,4]</a:t>
                </a:r>
                <a:endParaRPr lang="ru-RU" dirty="0"/>
              </a:p>
              <a:p>
                <a:pPr lvl="2"/>
                <a:r>
                  <a:rPr lang="ru-RU" dirty="0"/>
                  <a:t>1-й регион </a:t>
                </a:r>
                <a:r>
                  <a:rPr lang="fr-FR" dirty="0"/>
                  <a:t>[0,0,4.05,4.1]</a:t>
                </a:r>
                <a:endParaRPr lang="ru-RU" dirty="0"/>
              </a:p>
              <a:p>
                <a:pPr lvl="2"/>
                <a:r>
                  <a:rPr lang="ru-RU" dirty="0"/>
                  <a:t>2-й регион</a:t>
                </a:r>
                <a:r>
                  <a:rPr lang="fr-FR" dirty="0"/>
                  <a:t> [0,0,3,3]</a:t>
                </a:r>
                <a:r>
                  <a:rPr lang="ru-RU" dirty="0"/>
                  <a:t> </a:t>
                </a:r>
              </a:p>
              <a:p>
                <a:pPr lvl="2"/>
                <a:r>
                  <a:rPr lang="ru-RU" dirty="0"/>
                  <a:t>3-й регион </a:t>
                </a:r>
                <a:r>
                  <a:rPr lang="fr-FR" dirty="0"/>
                  <a:t>[8,8,12,12]</a:t>
                </a:r>
              </a:p>
              <a:p>
                <a:pPr lvl="1"/>
                <a:r>
                  <a:rPr lang="ru-RU" dirty="0"/>
                  <a:t>Оценки уверенности (</a:t>
                </a:r>
                <a:r>
                  <a:rPr lang="fr-FR" dirty="0"/>
                  <a:t>scores</a:t>
                </a:r>
                <a:r>
                  <a:rPr lang="ru-RU" dirty="0"/>
                  <a:t>)</a:t>
                </a:r>
              </a:p>
              <a:p>
                <a:pPr lvl="2"/>
                <a:r>
                  <a:rPr lang="fr-FR" dirty="0"/>
                  <a:t>[0.7, 0.6, 0.5, 0.4]</a:t>
                </a:r>
                <a:r>
                  <a:rPr lang="ru-RU" dirty="0"/>
                  <a:t>.</a:t>
                </a:r>
              </a:p>
              <a:p>
                <a:pPr marL="457200" lvl="1" indent="0">
                  <a:buNone/>
                </a:pPr>
                <a:r>
                  <a:rPr lang="ru-RU" dirty="0"/>
                  <a:t>Если порог </a:t>
                </a:r>
                <a:r>
                  <a:rPr lang="en-US" dirty="0"/>
                  <a:t>NMS </a:t>
                </a:r>
                <a:r>
                  <a:rPr lang="ru-RU" dirty="0"/>
                  <a:t>по </a:t>
                </a:r>
                <a:r>
                  <a:rPr lang="en-US" dirty="0"/>
                  <a:t>IOU </a:t>
                </a:r>
                <a:r>
                  <a:rPr lang="ru-RU" dirty="0"/>
                  <a:t>выбран 0.5, какие регионы следует выбрать в качестве итогового ответа сети.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0, 2 и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1, 3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1, 2, 3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0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2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ru-RU" dirty="0"/>
                  <a:t>Все регионы.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0362B79-1387-33FB-D29C-1BB45194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44" y="1410846"/>
                <a:ext cx="10515600" cy="5277472"/>
              </a:xfrm>
              <a:blipFill>
                <a:blip r:embed="rId2"/>
                <a:stretch>
                  <a:fillRect l="-844" t="-2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0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Каждое окно  обрабатывается сетью с двумя головами, </a:t>
            </a:r>
          </a:p>
          <a:p>
            <a:pPr lvl="1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первая – класс объекта, второе – предсказание его положения.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первую очередь тренируется сеть классификации.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Технически </a:t>
            </a:r>
            <a:r>
              <a:rPr lang="en" sz="2200" dirty="0">
                <a:solidFill>
                  <a:schemeClr val="bg1"/>
                </a:solidFill>
              </a:rPr>
              <a:t>Overfeat – </a:t>
            </a:r>
            <a:r>
              <a:rPr lang="ru-RU" sz="22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2">
              <a:defRPr sz="2000"/>
            </a:pPr>
            <a:r>
              <a:rPr lang="ru-RU" sz="2200" dirty="0">
                <a:solidFill>
                  <a:schemeClr val="bg1"/>
                </a:solidFill>
              </a:rPr>
              <a:t>Задача регрессии – предсказание изменения размеров для каждого </a:t>
            </a:r>
            <a:r>
              <a:rPr lang="ru-RU" sz="2200" dirty="0" err="1">
                <a:solidFill>
                  <a:schemeClr val="bg1"/>
                </a:solidFill>
              </a:rPr>
              <a:t>bounding</a:t>
            </a:r>
            <a:r>
              <a:rPr lang="en-US" sz="2200" dirty="0">
                <a:solidFill>
                  <a:schemeClr val="bg1"/>
                </a:solidFill>
              </a:rPr>
              <a:t> box</a:t>
            </a:r>
            <a:endParaRPr lang="ru-RU" sz="2200" dirty="0">
              <a:solidFill>
                <a:schemeClr val="bg1"/>
              </a:solidFill>
            </a:endParaRPr>
          </a:p>
          <a:p>
            <a:pPr>
              <a:defRPr sz="2000"/>
            </a:pP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248AC0B-B44D-984C-B37A-55E48FC62A42}"/>
              </a:ext>
            </a:extLst>
          </p:cNvPr>
          <p:cNvSpPr txBox="1">
            <a:spLocks/>
          </p:cNvSpPr>
          <p:nvPr/>
        </p:nvSpPr>
        <p:spPr>
          <a:xfrm>
            <a:off x="0" y="2678354"/>
            <a:ext cx="5967005" cy="367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 sz="2000"/>
            </a:pP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32" y="3057828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666572" y="850017"/>
            <a:ext cx="8742348" cy="974337"/>
          </a:xfrm>
          <a:prstGeom prst="rect">
            <a:avLst/>
          </a:prstGeom>
          <a:noFill/>
          <a:ln w="476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0314" y="117308"/>
            <a:ext cx="1093486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Задачи связанные с обнаружением объектов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661" y="1295030"/>
            <a:ext cx="11564515" cy="208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T</a:t>
            </a:r>
            <a:r>
              <a:rPr lang="ru-RU" sz="2100" b="1" dirty="0" err="1" smtClean="0">
                <a:solidFill>
                  <a:schemeClr val="bg1"/>
                </a:solidFill>
              </a:rPr>
              <a:t>wo-stage</a:t>
            </a:r>
            <a:r>
              <a:rPr lang="ru-RU" sz="2100" b="1" dirty="0" smtClean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детекция</a:t>
            </a:r>
            <a:r>
              <a:rPr lang="ru-RU" sz="2100" dirty="0">
                <a:solidFill>
                  <a:schemeClr val="bg1"/>
                </a:solidFill>
              </a:rPr>
              <a:t> состоит из двух стадий (как видно из названия):</a:t>
            </a:r>
          </a:p>
          <a:p>
            <a:pPr lvl="1"/>
            <a:r>
              <a:rPr lang="ru-RU" b="1" dirty="0" err="1">
                <a:solidFill>
                  <a:schemeClr val="bg1"/>
                </a:solidFill>
              </a:rPr>
              <a:t>Region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Proposal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Network</a:t>
            </a:r>
            <a:r>
              <a:rPr lang="ru-RU" b="1" dirty="0" smtClean="0">
                <a:solidFill>
                  <a:schemeClr val="bg1"/>
                </a:solidFill>
              </a:rPr>
              <a:t> (RPN) - </a:t>
            </a:r>
            <a:r>
              <a:rPr lang="ru-RU" sz="2100" dirty="0" smtClean="0">
                <a:solidFill>
                  <a:schemeClr val="bg1"/>
                </a:solidFill>
              </a:rPr>
              <a:t>генерация 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  <a:r>
              <a:rPr lang="ru-RU" sz="2100" b="1" dirty="0" err="1">
                <a:solidFill>
                  <a:schemeClr val="bg1"/>
                </a:solidFill>
              </a:rPr>
              <a:t>region</a:t>
            </a:r>
            <a:r>
              <a:rPr lang="ru-RU" sz="2100" b="1" dirty="0">
                <a:solidFill>
                  <a:schemeClr val="bg1"/>
                </a:solidFill>
              </a:rPr>
              <a:t> </a:t>
            </a:r>
            <a:r>
              <a:rPr lang="ru-RU" sz="2100" b="1" dirty="0" err="1">
                <a:solidFill>
                  <a:schemeClr val="bg1"/>
                </a:solidFill>
              </a:rPr>
              <a:t>proposals</a:t>
            </a:r>
            <a:r>
              <a:rPr lang="ru-RU" sz="2100" b="1" dirty="0">
                <a:solidFill>
                  <a:schemeClr val="bg1"/>
                </a:solidFill>
              </a:rPr>
              <a:t> (области интересов)</a:t>
            </a:r>
            <a:r>
              <a:rPr lang="ru-RU" sz="2100" dirty="0">
                <a:solidFill>
                  <a:schemeClr val="bg1"/>
                </a:solidFill>
              </a:rPr>
              <a:t> </a:t>
            </a:r>
            <a:endParaRPr lang="ru-RU" sz="2100" dirty="0" smtClean="0">
              <a:solidFill>
                <a:schemeClr val="bg1"/>
              </a:solidFill>
            </a:endParaRPr>
          </a:p>
          <a:p>
            <a:pPr lvl="2"/>
            <a:r>
              <a:rPr lang="ru-RU" sz="1700" dirty="0" smtClean="0">
                <a:solidFill>
                  <a:schemeClr val="bg1"/>
                </a:solidFill>
              </a:rPr>
              <a:t> </a:t>
            </a:r>
            <a:r>
              <a:rPr lang="ru-RU" sz="1700" dirty="0">
                <a:solidFill>
                  <a:schemeClr val="bg1"/>
                </a:solidFill>
              </a:rPr>
              <a:t>у этой </a:t>
            </a:r>
            <a:r>
              <a:rPr lang="ru-RU" sz="1700" dirty="0" smtClean="0">
                <a:solidFill>
                  <a:schemeClr val="bg1"/>
                </a:solidFill>
              </a:rPr>
              <a:t>название</a:t>
            </a:r>
            <a:r>
              <a:rPr lang="ru-RU" sz="1700" dirty="0">
                <a:solidFill>
                  <a:schemeClr val="bg1"/>
                </a:solidFill>
              </a:rPr>
              <a:t> </a:t>
            </a:r>
            <a:r>
              <a:rPr lang="ru-RU" sz="1700" b="1" dirty="0">
                <a:solidFill>
                  <a:schemeClr val="bg1"/>
                </a:solidFill>
              </a:rPr>
              <a:t>“</a:t>
            </a:r>
            <a:r>
              <a:rPr lang="ru-RU" sz="1700" b="1" dirty="0" err="1">
                <a:solidFill>
                  <a:schemeClr val="bg1"/>
                </a:solidFill>
              </a:rPr>
              <a:t>Region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Proposal</a:t>
            </a:r>
            <a:r>
              <a:rPr lang="ru-RU" sz="1700" b="1" dirty="0">
                <a:solidFill>
                  <a:schemeClr val="bg1"/>
                </a:solidFill>
              </a:rPr>
              <a:t> </a:t>
            </a:r>
            <a:r>
              <a:rPr lang="ru-RU" sz="1700" b="1" dirty="0" err="1">
                <a:solidFill>
                  <a:schemeClr val="bg1"/>
                </a:solidFill>
              </a:rPr>
              <a:t>Network</a:t>
            </a:r>
            <a:r>
              <a:rPr lang="ru-RU" sz="1700" b="1" dirty="0">
                <a:solidFill>
                  <a:schemeClr val="bg1"/>
                </a:solidFill>
              </a:rPr>
              <a:t>”,</a:t>
            </a:r>
            <a:r>
              <a:rPr lang="ru-RU" sz="1700" dirty="0">
                <a:solidFill>
                  <a:schemeClr val="bg1"/>
                </a:solidFill>
              </a:rPr>
              <a:t> или </a:t>
            </a:r>
            <a:r>
              <a:rPr lang="ru-RU" sz="1700" b="1" dirty="0">
                <a:solidFill>
                  <a:schemeClr val="bg1"/>
                </a:solidFill>
              </a:rPr>
              <a:t>RPN</a:t>
            </a:r>
            <a:r>
              <a:rPr lang="ru-RU" sz="1700" dirty="0">
                <a:solidFill>
                  <a:schemeClr val="bg1"/>
                </a:solidFill>
              </a:rPr>
              <a:t>). </a:t>
            </a:r>
            <a:endParaRPr lang="ru-RU" sz="1700" dirty="0" smtClean="0">
              <a:solidFill>
                <a:schemeClr val="bg1"/>
              </a:solidFill>
            </a:endParaRPr>
          </a:p>
          <a:p>
            <a:pPr lvl="3"/>
            <a:r>
              <a:rPr lang="ru-RU" sz="1500" dirty="0" smtClean="0">
                <a:solidFill>
                  <a:schemeClr val="bg1"/>
                </a:solidFill>
              </a:rPr>
              <a:t>Основная </a:t>
            </a:r>
            <a:r>
              <a:rPr lang="ru-RU" sz="1500" dirty="0">
                <a:solidFill>
                  <a:schemeClr val="bg1"/>
                </a:solidFill>
              </a:rPr>
              <a:t>задача здесь — сужение количества потенциальных областей для поиска объектов.</a:t>
            </a:r>
          </a:p>
          <a:p>
            <a:pPr lvl="1"/>
            <a:r>
              <a:rPr lang="ru-RU" sz="2100" dirty="0">
                <a:solidFill>
                  <a:schemeClr val="bg1"/>
                </a:solidFill>
              </a:rPr>
              <a:t>классификация для каждого </a:t>
            </a:r>
            <a:r>
              <a:rPr lang="ru-RU" sz="2100" dirty="0" err="1">
                <a:solidFill>
                  <a:schemeClr val="bg1"/>
                </a:solidFill>
              </a:rPr>
              <a:t>region</a:t>
            </a:r>
            <a:r>
              <a:rPr lang="ru-RU" sz="2100" dirty="0">
                <a:solidFill>
                  <a:schemeClr val="bg1"/>
                </a:solidFill>
              </a:rPr>
              <a:t> </a:t>
            </a:r>
            <a:r>
              <a:rPr lang="ru-RU" sz="2100" dirty="0" err="1">
                <a:solidFill>
                  <a:schemeClr val="bg1"/>
                </a:solidFill>
              </a:rPr>
              <a:t>proposal</a:t>
            </a:r>
            <a:r>
              <a:rPr lang="ru-RU" sz="2100" dirty="0">
                <a:solidFill>
                  <a:schemeClr val="bg1"/>
                </a:solidFill>
              </a:rPr>
              <a:t> и регрессия координат боксов.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bg1"/>
                </a:solidFill>
              </a:rPr>
              <a:t>O</a:t>
            </a:r>
            <a:r>
              <a:rPr lang="en-US" sz="2400" b="1" dirty="0">
                <a:solidFill>
                  <a:schemeClr val="bg1"/>
                </a:solidFill>
              </a:rPr>
              <a:t>ne-stage </a:t>
            </a:r>
            <a:r>
              <a:rPr lang="ru-RU" sz="2400" b="1" dirty="0" err="1">
                <a:solidFill>
                  <a:schemeClr val="bg1"/>
                </a:solidFill>
              </a:rPr>
              <a:t>детекция</a:t>
            </a:r>
            <a:r>
              <a:rPr lang="ru-RU" sz="2400" b="1" dirty="0">
                <a:solidFill>
                  <a:schemeClr val="bg1"/>
                </a:solidFill>
              </a:rPr>
              <a:t> </a:t>
            </a:r>
            <a:r>
              <a:rPr lang="en-US" sz="2400" b="1" dirty="0" smtClean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классификация и </a:t>
            </a:r>
            <a:r>
              <a:rPr lang="ru-RU" dirty="0" smtClean="0">
                <a:solidFill>
                  <a:schemeClr val="bg1"/>
                </a:solidFill>
              </a:rPr>
              <a:t>локализация без </a:t>
            </a:r>
            <a:r>
              <a:rPr lang="en-US" dirty="0" smtClean="0">
                <a:solidFill>
                  <a:schemeClr val="bg1"/>
                </a:solidFill>
              </a:rPr>
              <a:t>RPN</a:t>
            </a:r>
            <a:endParaRPr lang="ru-RU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blog.deepschool.ru/wp-content/uploads/2024/08/untitled-2024-08-31t151841.369-1024x3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26" y="3458695"/>
            <a:ext cx="8551110" cy="33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58288" y="6518164"/>
            <a:ext cx="455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https://blog.deepschool.ru/cv/detection/detr/</a:t>
            </a:r>
          </a:p>
        </p:txBody>
      </p:sp>
    </p:spTree>
    <p:extLst>
      <p:ext uri="{BB962C8B-B14F-4D97-AF65-F5344CB8AC3E}">
        <p14:creationId xmlns:p14="http://schemas.microsoft.com/office/powerpoint/2010/main" val="18907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47" name="Объект 2"/>
          <p:cNvSpPr txBox="1">
            <a:spLocks noGrp="1"/>
          </p:cNvSpPr>
          <p:nvPr>
            <p:ph type="body" idx="1"/>
          </p:nvPr>
        </p:nvSpPr>
        <p:spPr>
          <a:xfrm>
            <a:off x="409574" y="1216025"/>
            <a:ext cx="11361511" cy="474934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sz="2200" dirty="0">
                <a:solidFill>
                  <a:schemeClr val="bg1"/>
                </a:solidFill>
              </a:rPr>
              <a:t>2 </a:t>
            </a:r>
            <a:r>
              <a:rPr sz="2200" dirty="0" err="1">
                <a:solidFill>
                  <a:schemeClr val="bg1"/>
                </a:solidFill>
              </a:rPr>
              <a:t>Этап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b="1" dirty="0">
                <a:solidFill>
                  <a:schemeClr val="bg1"/>
                </a:solidFill>
              </a:rPr>
              <a:t>-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endParaRPr sz="2200" dirty="0">
              <a:solidFill>
                <a:schemeClr val="bg1"/>
              </a:solidFill>
            </a:endParaRP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Много-меточная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multilabel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классификация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всех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ROI.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Авторы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используют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этого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опорных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векторов</a:t>
            </a:r>
            <a:r>
              <a:rPr sz="2200" dirty="0">
                <a:solidFill>
                  <a:schemeClr val="bg1"/>
                </a:solidFill>
              </a:rPr>
              <a:t> (SVM) </a:t>
            </a:r>
            <a:r>
              <a:rPr sz="2200" dirty="0" err="1">
                <a:solidFill>
                  <a:schemeClr val="bg1"/>
                </a:solidFill>
              </a:rPr>
              <a:t>отдельно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.        </a:t>
            </a:r>
          </a:p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Удаление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лишних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максимальное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сжатие</a:t>
            </a:r>
            <a:r>
              <a:rPr sz="2200" dirty="0">
                <a:solidFill>
                  <a:schemeClr val="bg1"/>
                </a:solidFill>
              </a:rPr>
              <a:t> </a:t>
            </a:r>
            <a:br>
              <a:rPr sz="2200" dirty="0">
                <a:solidFill>
                  <a:schemeClr val="bg1"/>
                </a:solidFill>
              </a:rPr>
            </a:br>
            <a:r>
              <a:rPr sz="2200" dirty="0">
                <a:solidFill>
                  <a:schemeClr val="bg1"/>
                </a:solidFill>
              </a:rPr>
              <a:t>(</a:t>
            </a:r>
            <a:r>
              <a:rPr sz="2200" b="1" dirty="0">
                <a:solidFill>
                  <a:schemeClr val="bg1"/>
                </a:solidFill>
              </a:rPr>
              <a:t>non-maximum </a:t>
            </a:r>
            <a:r>
              <a:rPr sz="2200" b="1" dirty="0" err="1">
                <a:solidFill>
                  <a:schemeClr val="bg1"/>
                </a:solidFill>
              </a:rPr>
              <a:t>supression</a:t>
            </a:r>
            <a:r>
              <a:rPr sz="2200" b="1" dirty="0">
                <a:solidFill>
                  <a:schemeClr val="bg1"/>
                </a:solidFill>
              </a:rPr>
              <a:t>, NMS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defRPr sz="2000"/>
            </a:pPr>
            <a:r>
              <a:rPr sz="2200" dirty="0">
                <a:solidFill>
                  <a:schemeClr val="bg1"/>
                </a:solidFill>
              </a:rPr>
              <a:t>В </a:t>
            </a:r>
            <a:r>
              <a:rPr sz="2200" dirty="0" err="1">
                <a:solidFill>
                  <a:schemeClr val="bg1"/>
                </a:solidFill>
              </a:rPr>
              <a:t>наиболее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простом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виде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NMS </a:t>
            </a:r>
            <a:r>
              <a:rPr sz="2200" dirty="0" err="1">
                <a:solidFill>
                  <a:schemeClr val="bg1"/>
                </a:solidFill>
              </a:rPr>
              <a:t>заключается</a:t>
            </a:r>
            <a:r>
              <a:rPr sz="2200" dirty="0">
                <a:solidFill>
                  <a:schemeClr val="bg1"/>
                </a:solidFill>
              </a:rPr>
              <a:t> в </a:t>
            </a:r>
            <a:r>
              <a:rPr sz="2200" dirty="0" err="1">
                <a:solidFill>
                  <a:schemeClr val="bg1"/>
                </a:solidFill>
              </a:rPr>
              <a:t>следующем</a:t>
            </a:r>
            <a:r>
              <a:rPr sz="2200" dirty="0">
                <a:solidFill>
                  <a:schemeClr val="bg1"/>
                </a:solidFill>
              </a:rPr>
              <a:t>: 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каждого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производится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поиск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относительной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площадью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пересечения</a:t>
            </a:r>
            <a:r>
              <a:rPr sz="2200" dirty="0">
                <a:solidFill>
                  <a:schemeClr val="bg1"/>
                </a:solidFill>
              </a:rPr>
              <a:t> (</a:t>
            </a:r>
            <a:r>
              <a:rPr sz="2200" dirty="0" err="1">
                <a:solidFill>
                  <a:schemeClr val="bg1"/>
                </a:solidFill>
              </a:rPr>
              <a:t>Intersectino</a:t>
            </a:r>
            <a:r>
              <a:rPr sz="2200" dirty="0">
                <a:solidFill>
                  <a:schemeClr val="bg1"/>
                </a:solidFill>
              </a:rPr>
              <a:t> over </a:t>
            </a:r>
            <a:r>
              <a:rPr sz="2200" dirty="0" err="1">
                <a:solidFill>
                  <a:schemeClr val="bg1"/>
                </a:solidFill>
              </a:rPr>
              <a:t>Uninon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IoU</a:t>
            </a:r>
            <a:r>
              <a:rPr sz="2200" dirty="0">
                <a:solidFill>
                  <a:schemeClr val="bg1"/>
                </a:solidFill>
              </a:rPr>
              <a:t>)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заданного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порога</a:t>
            </a:r>
            <a:r>
              <a:rPr sz="2200" dirty="0">
                <a:solidFill>
                  <a:schemeClr val="bg1"/>
                </a:solidFill>
              </a:rPr>
              <a:t>;        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Среди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найденных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остается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регион</a:t>
            </a:r>
            <a:r>
              <a:rPr sz="2200" dirty="0">
                <a:solidFill>
                  <a:schemeClr val="bg1"/>
                </a:solidFill>
              </a:rPr>
              <a:t> с </a:t>
            </a:r>
            <a:r>
              <a:rPr sz="2200" dirty="0" err="1">
                <a:solidFill>
                  <a:schemeClr val="bg1"/>
                </a:solidFill>
              </a:rPr>
              <a:t>наибольшей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вероятность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классификации</a:t>
            </a:r>
            <a:r>
              <a:rPr sz="2200" dirty="0">
                <a:solidFill>
                  <a:schemeClr val="bg1"/>
                </a:solidFill>
              </a:rPr>
              <a:t> (с </a:t>
            </a:r>
            <a:r>
              <a:rPr sz="2200" dirty="0" err="1">
                <a:solidFill>
                  <a:schemeClr val="bg1"/>
                </a:solidFill>
              </a:rPr>
              <a:t>наибольшим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результатом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выхода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классифицирующего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слоя</a:t>
            </a:r>
            <a:r>
              <a:rPr sz="2200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4976807"/>
            <a:ext cx="4234002" cy="194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Заголовок 1"/>
          <p:cNvSpPr txBox="1">
            <a:spLocks noGrp="1"/>
          </p:cNvSpPr>
          <p:nvPr>
            <p:ph type="title"/>
          </p:nvPr>
        </p:nvSpPr>
        <p:spPr>
          <a:xfrm>
            <a:off x="609600" y="2127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Объект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26313" indent="-226313" defTabSz="905255">
                  <a:spcBef>
                    <a:spcPts val="9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3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</a:t>
                </a:r>
                <a:r>
                  <a:rPr lang="ru-RU" sz="2200" dirty="0">
                    <a:solidFill>
                      <a:schemeClr val="bg1"/>
                    </a:solidFill>
                  </a:rPr>
                  <a:t> -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области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регионов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область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нахождения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описывается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граничным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прямоугольником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en" sz="2200" b="1" dirty="0">
                    <a:solidFill>
                      <a:schemeClr val="bg1"/>
                    </a:solidFill>
                  </a:rPr>
                  <a:t>bounding box</a:t>
                </a:r>
                <a:r>
                  <a:rPr lang="en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Такой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прямоугольник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задается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начальными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>
                    <a:solidFill>
                      <a:schemeClr val="bg1"/>
                    </a:solidFill>
                  </a:rPr>
                  <a:t>а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также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шириной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длинной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предсказания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ROI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регрессионный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оконечный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4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одному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каждый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параметр</a:t>
                </a:r>
                <a:r>
                  <a:rPr lang="ru-RU" sz="2200" dirty="0">
                    <a:solidFill>
                      <a:schemeClr val="bg1"/>
                    </a:solidFill>
                  </a:rPr>
                  <a:t>). </a:t>
                </a:r>
              </a:p>
              <a:p>
                <a:pPr marL="678941" lvl="1" indent="-226313" defTabSz="905255">
                  <a:spcBef>
                    <a:spcPts val="400"/>
                  </a:spcBef>
                  <a:defRPr sz="1782"/>
                </a:pPr>
                <a:r>
                  <a:rPr lang="ru-RU" sz="2200" dirty="0" err="1">
                    <a:solidFill>
                      <a:schemeClr val="bg1"/>
                    </a:solidFill>
                  </a:rPr>
                  <a:t>Как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случае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классификации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используется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поверх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вектора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признаков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полученного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1-м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этапе</a:t>
                </a:r>
                <a:r>
                  <a:rPr lang="ru-RU" sz="2200" dirty="0">
                    <a:solidFill>
                      <a:schemeClr val="bg1"/>
                    </a:solidFill>
                  </a:rPr>
                  <a:t>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тренировки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новых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значений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производится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следующая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эпоха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обучение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(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начиная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с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этапа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1).    </a:t>
                </a:r>
              </a:p>
              <a:p>
                <a:pPr marL="226313" lvl="1" indent="-226313" defTabSz="905255">
                  <a:spcBef>
                    <a:spcPts val="400"/>
                  </a:spcBef>
                  <a:defRPr sz="2178"/>
                </a:pPr>
                <a:r>
                  <a:rPr lang="ru-RU" sz="2200" dirty="0">
                    <a:solidFill>
                      <a:schemeClr val="bg1"/>
                    </a:solidFill>
                  </a:rPr>
                  <a:t>В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режиме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работы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нейронной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сети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выходами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являются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объекты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прошедшие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процедуру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NMS,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для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которых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присвоена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метка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класса</a:t>
                </a:r>
                <a:r>
                  <a:rPr lang="ru-RU" sz="2200" dirty="0">
                    <a:solidFill>
                      <a:schemeClr val="bg1"/>
                    </a:solidFill>
                  </a:rPr>
                  <a:t> и </a:t>
                </a:r>
                <a:r>
                  <a:rPr lang="ru-RU" sz="2200" dirty="0" err="1">
                    <a:solidFill>
                      <a:schemeClr val="bg1"/>
                    </a:solidFill>
                  </a:rPr>
                  <a:t>координаты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en" sz="2200" dirty="0">
                    <a:solidFill>
                      <a:schemeClr val="bg1"/>
                    </a:solidFill>
                  </a:rPr>
                  <a:t>bounding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ar-AE" sz="2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5" name="Объект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587" y="1429559"/>
                <a:ext cx="11477625" cy="4351338"/>
              </a:xfrm>
              <a:prstGeom prst="rect">
                <a:avLst/>
              </a:prstGeom>
              <a:blipFill>
                <a:blip r:embed="rId2"/>
                <a:stretch>
                  <a:fillRect l="-664" t="-1744" b="-2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5780897"/>
            <a:ext cx="3506790" cy="931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358923" y="0"/>
            <a:ext cx="11760648" cy="134982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3" name="Объект 2"/>
          <p:cNvSpPr txBox="1">
            <a:spLocks noGrp="1"/>
          </p:cNvSpPr>
          <p:nvPr>
            <p:ph type="body" idx="1"/>
          </p:nvPr>
        </p:nvSpPr>
        <p:spPr>
          <a:xfrm>
            <a:off x="358923" y="1008404"/>
            <a:ext cx="11459912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sz="2200" dirty="0" err="1">
                <a:solidFill>
                  <a:schemeClr val="bg1"/>
                </a:solidFill>
              </a:rPr>
              <a:t>Одной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первых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удачных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попыток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создания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полностью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сверточной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нейронной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сети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обнаружения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объектов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можно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считать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архитектуру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Overfeat</a:t>
            </a:r>
            <a:r>
              <a:rPr sz="2200" dirty="0">
                <a:solidFill>
                  <a:schemeClr val="bg1"/>
                </a:solidFill>
              </a:rPr>
              <a:t> (2013 </a:t>
            </a:r>
            <a:r>
              <a:rPr sz="2200" dirty="0" err="1">
                <a:solidFill>
                  <a:schemeClr val="bg1"/>
                </a:solidFill>
              </a:rPr>
              <a:t>год</a:t>
            </a:r>
            <a:r>
              <a:rPr sz="2200" dirty="0">
                <a:solidFill>
                  <a:schemeClr val="bg1"/>
                </a:solidFill>
              </a:rPr>
              <a:t>). </a:t>
            </a:r>
          </a:p>
          <a:p>
            <a:pPr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Метод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Overfeat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основан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продвижение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по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изображению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defRPr sz="2000"/>
            </a:pPr>
            <a:r>
              <a:rPr sz="2200" dirty="0">
                <a:solidFill>
                  <a:schemeClr val="bg1"/>
                </a:solidFill>
              </a:rPr>
              <a:t>У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меняется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размер</a:t>
            </a:r>
            <a:r>
              <a:rPr sz="2200" dirty="0">
                <a:solidFill>
                  <a:schemeClr val="bg1"/>
                </a:solidFill>
              </a:rPr>
              <a:t> и </a:t>
            </a:r>
            <a:r>
              <a:rPr sz="2200" dirty="0" err="1">
                <a:solidFill>
                  <a:schemeClr val="bg1"/>
                </a:solidFill>
              </a:rPr>
              <a:t>положение</a:t>
            </a:r>
            <a:r>
              <a:rPr sz="2200" dirty="0">
                <a:solidFill>
                  <a:schemeClr val="bg1"/>
                </a:solidFill>
              </a:rPr>
              <a:t>. </a:t>
            </a:r>
            <a:endParaRPr lang="ru-RU" sz="2200" dirty="0">
              <a:solidFill>
                <a:schemeClr val="bg1"/>
              </a:solidFill>
            </a:endParaRPr>
          </a:p>
          <a:p>
            <a:pPr lvl="2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800" dirty="0">
                <a:solidFill>
                  <a:schemeClr val="bg1"/>
                </a:solidFill>
              </a:rPr>
              <a:t>В каждом окне происходит классификация объекта и предсказание его размеров.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То есть задачи регрессии и классификации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r>
              <a:rPr lang="ru-RU" sz="1600" dirty="0">
                <a:solidFill>
                  <a:schemeClr val="bg1"/>
                </a:solidFill>
              </a:rPr>
              <a:t>Технически </a:t>
            </a:r>
            <a:r>
              <a:rPr lang="en" sz="1600" dirty="0">
                <a:solidFill>
                  <a:schemeClr val="bg1"/>
                </a:solidFill>
              </a:rPr>
              <a:t>Overfeat – </a:t>
            </a:r>
            <a:r>
              <a:rPr lang="ru-RU" sz="1600" dirty="0">
                <a:solidFill>
                  <a:schemeClr val="bg1"/>
                </a:solidFill>
              </a:rPr>
              <a:t>решает задачу локализации в каждом окне.</a:t>
            </a:r>
          </a:p>
          <a:p>
            <a:pPr lvl="3">
              <a:lnSpc>
                <a:spcPct val="100000"/>
              </a:lnSpc>
              <a:spcBef>
                <a:spcPts val="400"/>
              </a:spcBef>
              <a:defRPr sz="2000"/>
            </a:pP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Прямоугольник 1"/>
          <p:cNvSpPr/>
          <p:nvPr/>
        </p:nvSpPr>
        <p:spPr>
          <a:xfrm>
            <a:off x="2887980" y="3478139"/>
            <a:ext cx="1127760" cy="18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2337" y="3916681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of image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583537" y="4255058"/>
            <a:ext cx="1127760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00856" y="3992880"/>
            <a:ext cx="1373524" cy="28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903576" y="6232305"/>
            <a:ext cx="2394604" cy="2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regression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 1"/>
          <p:cNvSpPr txBox="1">
            <a:spLocks noGrp="1"/>
          </p:cNvSpPr>
          <p:nvPr>
            <p:ph type="title"/>
          </p:nvPr>
        </p:nvSpPr>
        <p:spPr>
          <a:xfrm>
            <a:off x="358922" y="365125"/>
            <a:ext cx="11716963" cy="1144361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lang="ru-RU" sz="4800" b="1" dirty="0">
                <a:solidFill>
                  <a:schemeClr val="bg1"/>
                </a:solidFill>
              </a:rPr>
              <a:t>Архитектура </a:t>
            </a:r>
            <a:r>
              <a:rPr sz="4800" b="1" dirty="0" err="1">
                <a:solidFill>
                  <a:schemeClr val="bg1"/>
                </a:solidFill>
              </a:rPr>
              <a:t>Overfeat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128" name="Объект 2"/>
          <p:cNvSpPr txBox="1">
            <a:spLocks noGrp="1"/>
          </p:cNvSpPr>
          <p:nvPr>
            <p:ph type="body" idx="1"/>
          </p:nvPr>
        </p:nvSpPr>
        <p:spPr>
          <a:xfrm>
            <a:off x="116115" y="1142763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200" dirty="0">
                <a:solidFill>
                  <a:schemeClr val="bg1"/>
                </a:solidFill>
              </a:rPr>
              <a:t>Особенности </a:t>
            </a:r>
            <a:r>
              <a:rPr sz="2200" dirty="0" err="1">
                <a:solidFill>
                  <a:schemeClr val="bg1"/>
                </a:solidFill>
              </a:rPr>
              <a:t>Регресси</a:t>
            </a:r>
            <a:r>
              <a:rPr lang="ru-RU" sz="2200" dirty="0">
                <a:solidFill>
                  <a:schemeClr val="bg1"/>
                </a:solidFill>
              </a:rPr>
              <a:t>и координат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lang="ru-RU" sz="2200" dirty="0">
                <a:solidFill>
                  <a:schemeClr val="bg1"/>
                </a:solidFill>
              </a:rPr>
              <a:t>В </a:t>
            </a:r>
            <a:r>
              <a:rPr lang="ru-RU" sz="2200" dirty="0" err="1">
                <a:solidFill>
                  <a:schemeClr val="bg1"/>
                </a:solidFill>
              </a:rPr>
              <a:t>тренеровке</a:t>
            </a:r>
            <a:r>
              <a:rPr lang="ru-RU" sz="2200" dirty="0">
                <a:solidFill>
                  <a:schemeClr val="bg1"/>
                </a:solidFill>
              </a:rPr>
              <a:t> два этапа: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1. обучение кодировщика признаков для полного изображения.</a:t>
            </a:r>
          </a:p>
          <a:p>
            <a:pPr marL="1174750" lvl="3">
              <a:defRPr sz="2000"/>
            </a:pPr>
            <a:r>
              <a:rPr lang="ru-RU" sz="2000" dirty="0">
                <a:solidFill>
                  <a:schemeClr val="bg1"/>
                </a:solidFill>
              </a:rPr>
              <a:t>2 Для отдельных участков обучается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голова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регрессии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, </a:t>
            </a:r>
            <a:r>
              <a:rPr sz="2200" dirty="0" err="1">
                <a:solidFill>
                  <a:schemeClr val="bg1"/>
                </a:solidFill>
              </a:rPr>
              <a:t>если</a:t>
            </a:r>
            <a:r>
              <a:rPr sz="2200" dirty="0">
                <a:solidFill>
                  <a:schemeClr val="bg1"/>
                </a:solidFill>
              </a:rPr>
              <a:t> score </a:t>
            </a:r>
            <a:r>
              <a:rPr sz="2200" dirty="0" err="1">
                <a:solidFill>
                  <a:schemeClr val="bg1"/>
                </a:solidFill>
              </a:rPr>
              <a:t>в</a:t>
            </a:r>
            <a:r>
              <a:rPr sz="2200" dirty="0">
                <a:solidFill>
                  <a:schemeClr val="bg1"/>
                </a:solidFill>
              </a:rPr>
              <a:t>  </a:t>
            </a:r>
            <a:r>
              <a:rPr sz="2200" dirty="0" err="1">
                <a:solidFill>
                  <a:schemeClr val="bg1"/>
                </a:solidFill>
              </a:rPr>
              <a:t>окне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больше</a:t>
            </a:r>
            <a:r>
              <a:rPr sz="2200" dirty="0">
                <a:solidFill>
                  <a:schemeClr val="bg1"/>
                </a:solidFill>
              </a:rPr>
              <a:t> 50%.</a:t>
            </a:r>
          </a:p>
          <a:p>
            <a:pPr marL="717550" lvl="2" indent="-228600">
              <a:spcBef>
                <a:spcPts val="500"/>
              </a:spcBef>
              <a:defRPr sz="2000"/>
            </a:pPr>
            <a:r>
              <a:rPr sz="2200" dirty="0" err="1">
                <a:solidFill>
                  <a:schemeClr val="bg1"/>
                </a:solidFill>
              </a:rPr>
              <a:t>Регрессия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обучается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для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разных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масштабов</a:t>
            </a:r>
            <a:r>
              <a:rPr sz="2200" dirty="0">
                <a:solidFill>
                  <a:schemeClr val="bg1"/>
                </a:solidFill>
              </a:rPr>
              <a:t> </a:t>
            </a:r>
            <a:r>
              <a:rPr sz="2200" dirty="0" err="1">
                <a:solidFill>
                  <a:schemeClr val="bg1"/>
                </a:solidFill>
              </a:rPr>
              <a:t>окна</a:t>
            </a:r>
            <a:r>
              <a:rPr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E6CE802-FF21-2541-8CA9-FEFD3038A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38" y="3408689"/>
            <a:ext cx="6273233" cy="3291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465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347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>
            <a:spLocks noGrp="1"/>
          </p:cNvSpPr>
          <p:nvPr>
            <p:ph type="title"/>
          </p:nvPr>
        </p:nvSpPr>
        <p:spPr>
          <a:xfrm>
            <a:off x="174172" y="188686"/>
            <a:ext cx="12017828" cy="1154319"/>
          </a:xfrm>
          <a:prstGeom prst="rect">
            <a:avLst/>
          </a:prstGeom>
        </p:spPr>
        <p:txBody>
          <a:bodyPr>
            <a:normAutofit/>
          </a:bodyPr>
          <a:lstStyle>
            <a:lvl1pPr defTabSz="886968">
              <a:defRPr sz="3783"/>
            </a:lvl1pPr>
          </a:lstStyle>
          <a:p>
            <a:pPr algn="ctr"/>
            <a:r>
              <a:rPr sz="4800" b="1" dirty="0">
                <a:solidFill>
                  <a:schemeClr val="bg1"/>
                </a:solidFill>
              </a:rPr>
              <a:t>Regions with CNN features, R-CNN</a:t>
            </a:r>
          </a:p>
        </p:txBody>
      </p:sp>
      <p:sp>
        <p:nvSpPr>
          <p:cNvPr id="133" name="Объект 2"/>
          <p:cNvSpPr txBox="1">
            <a:spLocks noGrp="1"/>
          </p:cNvSpPr>
          <p:nvPr>
            <p:ph type="body" idx="1"/>
          </p:nvPr>
        </p:nvSpPr>
        <p:spPr>
          <a:xfrm>
            <a:off x="191066" y="1157277"/>
            <a:ext cx="11459913" cy="55120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2000"/>
            </a:pPr>
            <a:r>
              <a:rPr lang="ru-RU" sz="2400" dirty="0">
                <a:solidFill>
                  <a:schemeClr val="bg1"/>
                </a:solidFill>
              </a:rPr>
              <a:t>Р</a:t>
            </a:r>
            <a:r>
              <a:rPr sz="2400" dirty="0" err="1">
                <a:solidFill>
                  <a:schemeClr val="bg1"/>
                </a:solidFill>
              </a:rPr>
              <a:t>егионная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сверточная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нейронная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сеть</a:t>
            </a:r>
            <a:r>
              <a:rPr sz="2400" dirty="0">
                <a:solidFill>
                  <a:schemeClr val="bg1"/>
                </a:solidFill>
              </a:rPr>
              <a:t> (Regions with CNN features, R-CNN). 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Данная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архитектура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объединила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себе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наиболее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продуктивные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для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своего времени </a:t>
            </a:r>
            <a:r>
              <a:rPr sz="2000" dirty="0" err="1">
                <a:solidFill>
                  <a:schemeClr val="bg1"/>
                </a:solidFill>
              </a:rPr>
              <a:t>практики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в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локализации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объектов</a:t>
            </a:r>
            <a:r>
              <a:rPr sz="2000" dirty="0">
                <a:solidFill>
                  <a:schemeClr val="bg1"/>
                </a:solidFill>
              </a:rPr>
              <a:t>.</a:t>
            </a:r>
          </a:p>
          <a:p>
            <a:pPr lvl="1">
              <a:defRPr sz="2000"/>
            </a:pPr>
            <a:r>
              <a:rPr sz="2000" dirty="0" err="1">
                <a:solidFill>
                  <a:schemeClr val="bg1"/>
                </a:solidFill>
              </a:rPr>
              <a:t>Сеть</a:t>
            </a:r>
            <a:r>
              <a:rPr sz="2000" dirty="0">
                <a:solidFill>
                  <a:schemeClr val="bg1"/>
                </a:solidFill>
              </a:rPr>
              <a:t> R-CNN </a:t>
            </a:r>
            <a:r>
              <a:rPr sz="2000" dirty="0" err="1">
                <a:solidFill>
                  <a:schemeClr val="bg1"/>
                </a:solidFill>
              </a:rPr>
              <a:t>осуществляет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предсказание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области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нахождения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объекта</a:t>
            </a:r>
            <a:r>
              <a:rPr sz="2000" dirty="0">
                <a:solidFill>
                  <a:schemeClr val="bg1"/>
                </a:solidFill>
              </a:rPr>
              <a:t> и </a:t>
            </a:r>
            <a:r>
              <a:rPr sz="2000" dirty="0" err="1">
                <a:solidFill>
                  <a:schemeClr val="bg1"/>
                </a:solidFill>
              </a:rPr>
              <a:t>его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класса</a:t>
            </a:r>
            <a:r>
              <a:rPr sz="2000" dirty="0">
                <a:solidFill>
                  <a:schemeClr val="bg1"/>
                </a:solidFill>
              </a:rPr>
              <a:t> в </a:t>
            </a:r>
            <a:r>
              <a:rPr sz="2000" dirty="0" err="1">
                <a:solidFill>
                  <a:schemeClr val="bg1"/>
                </a:solidFill>
              </a:rPr>
              <a:t>несколько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этапов</a:t>
            </a:r>
            <a:r>
              <a:rPr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  <a:p>
            <a:pPr lvl="1">
              <a:defRPr sz="2000"/>
            </a:pP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поэтому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такой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подход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называется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много-этапное</a:t>
            </a:r>
            <a:r>
              <a:rPr sz="2000" dirty="0">
                <a:solidFill>
                  <a:schemeClr val="bg1"/>
                </a:solidFill>
              </a:rPr>
              <a:t> </a:t>
            </a:r>
            <a:r>
              <a:rPr sz="2000" dirty="0" err="1">
                <a:solidFill>
                  <a:schemeClr val="bg1"/>
                </a:solidFill>
              </a:rPr>
              <a:t>обнаружение</a:t>
            </a:r>
            <a:r>
              <a:rPr sz="2000" dirty="0">
                <a:solidFill>
                  <a:schemeClr val="bg1"/>
                </a:solidFill>
              </a:rPr>
              <a:t> (multi-stage object detection).</a:t>
            </a:r>
            <a:endParaRPr lang="ru-RU" sz="2000" dirty="0">
              <a:solidFill>
                <a:schemeClr val="bg1"/>
              </a:solidFill>
            </a:endParaRPr>
          </a:p>
          <a:p>
            <a:pPr lvl="2">
              <a:defRPr sz="2000"/>
            </a:pPr>
            <a:r>
              <a:rPr lang="ru-RU" sz="1600" dirty="0">
                <a:solidFill>
                  <a:schemeClr val="bg1"/>
                </a:solidFill>
              </a:rPr>
              <a:t>Как и </a:t>
            </a:r>
            <a:r>
              <a:rPr lang="en-US" sz="1600" dirty="0" err="1">
                <a:solidFill>
                  <a:schemeClr val="bg1"/>
                </a:solidFill>
              </a:rPr>
              <a:t>overfeat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ru-RU" sz="1600" dirty="0">
                <a:solidFill>
                  <a:schemeClr val="bg1"/>
                </a:solidFill>
              </a:rPr>
              <a:t>сеть скользит по изображению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4EAD1F-7063-6E4C-A580-17E73402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8" y="3429000"/>
            <a:ext cx="6563455" cy="3077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3038</Words>
  <Application>Microsoft Office PowerPoint</Application>
  <PresentationFormat>Широкоэкранный</PresentationFormat>
  <Paragraphs>465</Paragraphs>
  <Slides>61</Slides>
  <Notes>0</Notes>
  <HiddenSlides>29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Cambria Math</vt:lpstr>
      <vt:lpstr>medium-content-sans-serif-font</vt:lpstr>
      <vt:lpstr>sohne</vt:lpstr>
      <vt:lpstr>source-serif-pro</vt:lpstr>
      <vt:lpstr>Times New Roman</vt:lpstr>
      <vt:lpstr>urw-din</vt:lpstr>
      <vt:lpstr>Тема Office</vt:lpstr>
      <vt:lpstr>Презентация PowerPoint</vt:lpstr>
      <vt:lpstr>Задачи компьютерного зрения</vt:lpstr>
      <vt:lpstr>Задачи связанные с обнаружением объектов</vt:lpstr>
      <vt:lpstr>Архитектуры Overfeat и R-CNN</vt:lpstr>
      <vt:lpstr>Алгоритм Non-Maximum Suppression (NMS)</vt:lpstr>
      <vt:lpstr>Задачи связанные с обнаружением объектов</vt:lpstr>
      <vt:lpstr>Архитектура Overfeat</vt:lpstr>
      <vt:lpstr>Архитектура Overfeat</vt:lpstr>
      <vt:lpstr>Regions with CNN features, R-CNN</vt:lpstr>
      <vt:lpstr>Regions with CNN features, R-CNN</vt:lpstr>
      <vt:lpstr>Regions with CNN features, R-CNN</vt:lpstr>
      <vt:lpstr>Spatial Pyramidal Pooling Net (SPPNet)</vt:lpstr>
      <vt:lpstr>Spatial Pyramidal Pooling Net</vt:lpstr>
      <vt:lpstr>Архитектура Fast R-CNN</vt:lpstr>
      <vt:lpstr>Архитектура Fast-RCNN</vt:lpstr>
      <vt:lpstr>Архитектура R-CNN</vt:lpstr>
      <vt:lpstr>Архитектура Faster-R-CNN</vt:lpstr>
      <vt:lpstr>Архитектура Fast-RCNN</vt:lpstr>
      <vt:lpstr>Архитектура Faster-R-CNN</vt:lpstr>
      <vt:lpstr>Архитектура Mask R-CNN</vt:lpstr>
      <vt:lpstr>Архитектура Mask RCNN</vt:lpstr>
      <vt:lpstr>Feature Pyramidal Network </vt:lpstr>
      <vt:lpstr>Cascade R-CNN</vt:lpstr>
      <vt:lpstr>Архитектура RetinaNet</vt:lpstr>
      <vt:lpstr>Архитектура RetinaNet</vt:lpstr>
      <vt:lpstr>Архитектура RetinaNet</vt:lpstr>
      <vt:lpstr>Архитектура RetinaNet</vt:lpstr>
      <vt:lpstr>Архитектура DETR</vt:lpstr>
      <vt:lpstr>Архитектура DETR</vt:lpstr>
      <vt:lpstr>Декодер DETR</vt:lpstr>
      <vt:lpstr>Декодер DETR</vt:lpstr>
      <vt:lpstr>варианты DETR</vt:lpstr>
      <vt:lpstr>Архитектура YOLO (You Look Only Once)</vt:lpstr>
      <vt:lpstr>Архитектура YOLO (You Look Only Once)</vt:lpstr>
      <vt:lpstr>Архитектура YOLO (You Look Only Once)</vt:lpstr>
      <vt:lpstr>Архитектура YOLO V2</vt:lpstr>
      <vt:lpstr>Архитектура YOLO V2</vt:lpstr>
      <vt:lpstr>Архитектура YOLO V3</vt:lpstr>
      <vt:lpstr>Архитектура YOLO V3</vt:lpstr>
      <vt:lpstr>Архитектура YOLO V4/V5</vt:lpstr>
      <vt:lpstr>Архитектура YOLO V8</vt:lpstr>
      <vt:lpstr>Архитектура YOLO V10-13</vt:lpstr>
      <vt:lpstr>Презентация PowerPoint</vt:lpstr>
      <vt:lpstr>Feature Pyramidal Network напомним </vt:lpstr>
      <vt:lpstr>Архитектура YOLO V5</vt:lpstr>
      <vt:lpstr>Архитектура YOLO (You Look Only Once)</vt:lpstr>
      <vt:lpstr>Архитектура YOLO (You Look Only Once)</vt:lpstr>
      <vt:lpstr>SSD (single short detector)</vt:lpstr>
      <vt:lpstr>SSD (single short detector)</vt:lpstr>
      <vt:lpstr>SSD (single short detector)</vt:lpstr>
      <vt:lpstr>SSD (single short detector)</vt:lpstr>
      <vt:lpstr>Презентация PowerPoint</vt:lpstr>
      <vt:lpstr>Feature Pyramidal Network напомним </vt:lpstr>
      <vt:lpstr>Базовые вопросы</vt:lpstr>
      <vt:lpstr>Базовые вопросы</vt:lpstr>
      <vt:lpstr>Базовые вопросы</vt:lpstr>
      <vt:lpstr>Вопросы повышенной сложности</vt:lpstr>
      <vt:lpstr>Вопросы повышенной сложности</vt:lpstr>
      <vt:lpstr>Архитектура Overfeat</vt:lpstr>
      <vt:lpstr>Regions with CNN features, R-CNN</vt:lpstr>
      <vt:lpstr>Regions with CNN features, R-CNN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обнаружения объектов</dc:title>
  <dc:creator>Ронкин Михаил Владимирович</dc:creator>
  <cp:lastModifiedBy>Ронкин Михаил Владимирович</cp:lastModifiedBy>
  <cp:revision>78</cp:revision>
  <dcterms:created xsi:type="dcterms:W3CDTF">2021-12-17T13:52:23Z</dcterms:created>
  <dcterms:modified xsi:type="dcterms:W3CDTF">2025-12-01T14:46:49Z</dcterms:modified>
</cp:coreProperties>
</file>